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7"/>
  </p:notesMasterIdLst>
  <p:sldIdLst>
    <p:sldId id="2147482941" r:id="rId5"/>
    <p:sldId id="2147482953" r:id="rId6"/>
    <p:sldId id="2147482940" r:id="rId7"/>
    <p:sldId id="292" r:id="rId8"/>
    <p:sldId id="2147482950" r:id="rId9"/>
    <p:sldId id="2147482943" r:id="rId10"/>
    <p:sldId id="2147482956" r:id="rId11"/>
    <p:sldId id="2147482957" r:id="rId12"/>
    <p:sldId id="2147482958" r:id="rId13"/>
    <p:sldId id="2147482961" r:id="rId14"/>
    <p:sldId id="2147482960" r:id="rId15"/>
    <p:sldId id="2147482959" r:id="rId16"/>
  </p:sldIdLst>
  <p:sldSz cx="12192000" cy="6858000"/>
  <p:notesSz cx="6858000" cy="9144000"/>
  <p:embeddedFontLst>
    <p:embeddedFont>
      <p:font typeface="Afek 1.5 AAA" panose="020B0604020202020204" charset="-79"/>
      <p:regular r:id="rId18"/>
      <p:bold r:id="rId19"/>
    </p:embeddedFont>
    <p:embeddedFont>
      <p:font typeface="Afek 1.5 AAA Light" panose="020B0604020202020204" charset="-79"/>
      <p:regular r:id="rId20"/>
    </p:embeddedFont>
    <p:embeddedFont>
      <p:font typeface="Teva Sans" panose="020B0604030202020203" pitchFamily="34" charset="0"/>
      <p:regular r:id="rId21"/>
      <p:bold r:id="rId22"/>
      <p:italic r:id="rId23"/>
      <p:boldItalic r:id="rId24"/>
    </p:embeddedFont>
    <p:embeddedFont>
      <p:font typeface="Teva Sans Light" panose="020B0604030202020203" pitchFamily="34" charset="0"/>
      <p:regular r:id="rId25"/>
      <p:italic r:id="rId26"/>
    </p:embeddedFont>
  </p:embeddedFontLst>
  <p:defaultTextStyle>
    <a:defPPr>
      <a:defRPr lang="he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orient="horz" pos="458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8C"/>
    <a:srgbClr val="6E9EA1"/>
    <a:srgbClr val="F7F7F7"/>
    <a:srgbClr val="204E77"/>
    <a:srgbClr val="75A127"/>
    <a:srgbClr val="89BC2E"/>
    <a:srgbClr val="00A03B"/>
    <a:srgbClr val="9FD142"/>
    <a:srgbClr val="3D7E79"/>
    <a:srgbClr val="00AC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1" d="100"/>
          <a:sy n="91" d="100"/>
        </p:scale>
        <p:origin x="341" y="86"/>
      </p:cViewPr>
      <p:guideLst>
        <p:guide orient="horz" pos="300"/>
        <p:guide orient="horz" pos="45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fek 1.5 AAA" panose="00000500000000000000" pitchFamily="50" charset="-79"/>
              </a:defRPr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fek 1.5 AAA" panose="00000500000000000000" pitchFamily="50" charset="-79"/>
              </a:defRPr>
            </a:lvl1pPr>
          </a:lstStyle>
          <a:p>
            <a:fld id="{CA939375-397C-4408-991D-3F1D101D89C1}" type="datetimeFigureOut">
              <a:rPr lang="en-IL" smtClean="0"/>
              <a:pPr/>
              <a:t>12/21/2025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fek 1.5 AAA" panose="00000500000000000000" pitchFamily="50" charset="-79"/>
              </a:defRPr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fek 1.5 AAA" panose="00000500000000000000" pitchFamily="50" charset="-79"/>
              </a:defRPr>
            </a:lvl1pPr>
          </a:lstStyle>
          <a:p>
            <a:fld id="{FA916C3B-93A8-47B9-B090-61EBCFB8585B}" type="slidenum">
              <a:rPr lang="en-IL" smtClean="0"/>
              <a:pPr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528430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fek 1.5 AAA" panose="00000500000000000000" pitchFamily="50" charset="-79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fek 1.5 AAA" panose="00000500000000000000" pitchFamily="50" charset="-79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fek 1.5 AAA" panose="00000500000000000000" pitchFamily="50" charset="-79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fek 1.5 AAA" panose="00000500000000000000" pitchFamily="50" charset="-79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fek 1.5 AAA" panose="00000500000000000000" pitchFamily="50" charset="-79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7EE0B-5F55-2BFF-C8FD-A6ADD4D0B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6A8395-C5DA-C640-9BDD-F5F64FBA50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EC94E5-33F2-869D-A8A9-A479ADD57C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CF604-04A0-4D96-5633-804C011EE3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37EA90-4E6E-4855-9052-093DD6B6FC4E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285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EDA93-FD22-622D-07F6-B4F5687D1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CCC46E-5B2D-2B33-EEB3-CBC50FF376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FD2E1F-9875-5FFB-453D-5E9778E43E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SLE is Teva’s logistics services</a:t>
            </a:r>
            <a:r>
              <a:rPr lang="en-US" baseline="0"/>
              <a:t> company in Israel.</a:t>
            </a:r>
          </a:p>
          <a:p>
            <a:r>
              <a:rPr lang="en-US"/>
              <a:t>SLE is actually Teva’s ancestor company –</a:t>
            </a:r>
            <a:r>
              <a:rPr lang="en-US" baseline="0"/>
              <a:t>established 120 years and has deep roots in Israel and in Teva.</a:t>
            </a:r>
          </a:p>
          <a:p>
            <a:r>
              <a:rPr lang="en-US" baseline="0"/>
              <a:t>During the years SLE has built 1</a:t>
            </a:r>
            <a:r>
              <a:rPr lang="en-US" baseline="30000"/>
              <a:t>st</a:t>
            </a:r>
            <a:r>
              <a:rPr lang="en-US" baseline="0"/>
              <a:t> ever pharmaceuticals plant in Israel and along the time it has developed into Teva pharmaceuticals..</a:t>
            </a:r>
            <a:endParaRPr lang="en-US"/>
          </a:p>
          <a:p>
            <a:endParaRPr lang="en-US"/>
          </a:p>
          <a:p>
            <a:r>
              <a:rPr lang="en-US"/>
              <a:t>SLE Logistic center is a located in the middle of Israel, next to the airport and near key highways</a:t>
            </a:r>
            <a:r>
              <a:rPr lang="en-US" baseline="0"/>
              <a:t> which enable an easy access across the country.</a:t>
            </a:r>
          </a:p>
          <a:p>
            <a:r>
              <a:rPr lang="en-US"/>
              <a:t>Our</a:t>
            </a:r>
            <a:r>
              <a:rPr lang="en-US" baseline="0"/>
              <a:t> logistic center has capacity of &gt; 70,000 pallets and we run over 10,000 SKU concurrently </a:t>
            </a:r>
          </a:p>
          <a:p>
            <a:r>
              <a:rPr lang="en-US" baseline="0"/>
              <a:t>The LC is highly automated, with 11 cranes and 2KM of conveyers across the logistic center. </a:t>
            </a:r>
          </a:p>
          <a:p>
            <a:r>
              <a:rPr lang="en-US" baseline="0"/>
              <a:t>82 loading dock enable distribution capacity of over 3500 order per day and around 1M order per year at variety of GDP conditions.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Also in terms of energy supply – which is crucial in terms of pharmaceuticals logistics terms - we have few levels of backups in secure continuous supply.</a:t>
            </a:r>
            <a:endParaRPr lang="he-IL">
              <a:cs typeface="Calibri" panose="020F0502020204030204" pitchFamily="34" charset="0"/>
            </a:endParaRPr>
          </a:p>
          <a:p>
            <a:r>
              <a:rPr lang="en-US" baseline="0"/>
              <a:t>In many aspects this facility has become a national strategic infrastructure. It is even more now when considering the vaccines operations.</a:t>
            </a:r>
          </a:p>
          <a:p>
            <a:endParaRPr lang="en-US" baseline="0"/>
          </a:p>
          <a:p>
            <a:endParaRPr lang="he-IL"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EF1FC-AF13-4556-8A8E-4FC6C7C59F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540E1-6316-416D-BEC6-6F9DA604FB28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fek DL v2 AAA" pitchFamily="50" charset="-79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fek DL v2 AAA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88092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D57BB-8F06-AE13-F02D-85F93615F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865C49-56CB-6F40-81B9-1620D85240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B134F5-8A62-6755-7B48-CA68956421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SLE is Teva’s logistics services</a:t>
            </a:r>
            <a:r>
              <a:rPr lang="en-US" baseline="0"/>
              <a:t> company in Israel.</a:t>
            </a:r>
          </a:p>
          <a:p>
            <a:r>
              <a:rPr lang="en-US"/>
              <a:t>SLE is actually Teva’s ancestor company –</a:t>
            </a:r>
            <a:r>
              <a:rPr lang="en-US" baseline="0"/>
              <a:t>established 120 years and has deep roots in Israel and in Teva.</a:t>
            </a:r>
          </a:p>
          <a:p>
            <a:r>
              <a:rPr lang="en-US" baseline="0"/>
              <a:t>During the years SLE has built 1</a:t>
            </a:r>
            <a:r>
              <a:rPr lang="en-US" baseline="30000"/>
              <a:t>st</a:t>
            </a:r>
            <a:r>
              <a:rPr lang="en-US" baseline="0"/>
              <a:t> ever pharmaceuticals plant in Israel and along the time it has developed into Teva pharmaceuticals..</a:t>
            </a:r>
            <a:endParaRPr lang="en-US"/>
          </a:p>
          <a:p>
            <a:endParaRPr lang="en-US"/>
          </a:p>
          <a:p>
            <a:r>
              <a:rPr lang="en-US"/>
              <a:t>SLE Logistic center is a located in the middle of Israel, next to the airport and near key highways</a:t>
            </a:r>
            <a:r>
              <a:rPr lang="en-US" baseline="0"/>
              <a:t> which enable an easy access across the country.</a:t>
            </a:r>
          </a:p>
          <a:p>
            <a:r>
              <a:rPr lang="en-US"/>
              <a:t>Our</a:t>
            </a:r>
            <a:r>
              <a:rPr lang="en-US" baseline="0"/>
              <a:t> logistic center has capacity of &gt; 70,000 pallets and we run over 10,000 SKU concurrently </a:t>
            </a:r>
          </a:p>
          <a:p>
            <a:r>
              <a:rPr lang="en-US" baseline="0"/>
              <a:t>The LC is highly automated, with 11 cranes and 2KM of conveyers across the logistic center. </a:t>
            </a:r>
          </a:p>
          <a:p>
            <a:r>
              <a:rPr lang="en-US" baseline="0"/>
              <a:t>82 loading dock enable distribution capacity of over 3500 order per day and around 1M order per year at variety of GDP conditions.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Also in terms of energy supply – which is crucial in terms of pharmaceuticals logistics terms - we have few levels of backups in secure continuous supply.</a:t>
            </a:r>
            <a:endParaRPr lang="he-IL">
              <a:cs typeface="Calibri" panose="020F0502020204030204" pitchFamily="34" charset="0"/>
            </a:endParaRPr>
          </a:p>
          <a:p>
            <a:r>
              <a:rPr lang="en-US" baseline="0"/>
              <a:t>In many aspects this facility has become a national strategic infrastructure. It is even more now when considering the vaccines operations.</a:t>
            </a:r>
          </a:p>
          <a:p>
            <a:endParaRPr lang="en-US" baseline="0"/>
          </a:p>
          <a:p>
            <a:endParaRPr lang="he-IL"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C6454-AF28-1871-4810-1C05995F5E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540E1-6316-416D-BEC6-6F9DA604FB28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fek DL v2 AAA" pitchFamily="50" charset="-79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fek DL v2 AAA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9250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77C1ED-5F16-4EC4-AADA-20A8D3F7EB2B}" type="slidenum">
              <a:rPr lang="he-IL" smtClean="0"/>
              <a:pPr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99761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3EC53-ACC8-BCEB-4DF5-42C0F2015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343431-4BA5-4E6F-05C7-96C7C7023D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2F198C-943B-5E9D-CAC4-8B55C6B6D7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SLE is Teva’s logistics services</a:t>
            </a:r>
            <a:r>
              <a:rPr lang="en-US" baseline="0"/>
              <a:t> company in Israel.</a:t>
            </a:r>
          </a:p>
          <a:p>
            <a:r>
              <a:rPr lang="en-US"/>
              <a:t>SLE is actually Teva’s ancestor company –</a:t>
            </a:r>
            <a:r>
              <a:rPr lang="en-US" baseline="0"/>
              <a:t>established 120 years and has deep roots in Israel and in Teva.</a:t>
            </a:r>
          </a:p>
          <a:p>
            <a:r>
              <a:rPr lang="en-US" baseline="0"/>
              <a:t>During the years SLE has built 1</a:t>
            </a:r>
            <a:r>
              <a:rPr lang="en-US" baseline="30000"/>
              <a:t>st</a:t>
            </a:r>
            <a:r>
              <a:rPr lang="en-US" baseline="0"/>
              <a:t> ever pharmaceuticals plant in Israel and along the time it has developed into Teva pharmaceuticals..</a:t>
            </a:r>
            <a:endParaRPr lang="en-US"/>
          </a:p>
          <a:p>
            <a:endParaRPr lang="en-US"/>
          </a:p>
          <a:p>
            <a:r>
              <a:rPr lang="en-US"/>
              <a:t>SLE Logistic center is a located in the middle of Israel, next to the airport and near key highways</a:t>
            </a:r>
            <a:r>
              <a:rPr lang="en-US" baseline="0"/>
              <a:t> which enable an easy access across the country.</a:t>
            </a:r>
          </a:p>
          <a:p>
            <a:r>
              <a:rPr lang="en-US"/>
              <a:t>Our</a:t>
            </a:r>
            <a:r>
              <a:rPr lang="en-US" baseline="0"/>
              <a:t> logistic center has capacity of &gt; 70,000 pallets and we run over 10,000 SKU concurrently </a:t>
            </a:r>
          </a:p>
          <a:p>
            <a:r>
              <a:rPr lang="en-US" baseline="0"/>
              <a:t>The LC is highly automated, with 11 cranes and 2KM of conveyers across the logistic center. </a:t>
            </a:r>
          </a:p>
          <a:p>
            <a:r>
              <a:rPr lang="en-US" baseline="0"/>
              <a:t>82 loading dock enable distribution capacity of over 3500 order per day and around 1M order per year at variety of GDP conditions.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Also in terms of energy supply – which is crucial in terms of pharmaceuticals logistics terms - we have few levels of backups in secure continuous supply.</a:t>
            </a:r>
            <a:endParaRPr lang="he-IL">
              <a:cs typeface="Calibri" panose="020F0502020204030204" pitchFamily="34" charset="0"/>
            </a:endParaRPr>
          </a:p>
          <a:p>
            <a:r>
              <a:rPr lang="en-US" baseline="0"/>
              <a:t>In many aspects this facility has become a national strategic infrastructure. It is even more now when considering the vaccines operations.</a:t>
            </a:r>
          </a:p>
          <a:p>
            <a:endParaRPr lang="en-US" baseline="0"/>
          </a:p>
          <a:p>
            <a:endParaRPr lang="he-IL"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937CF2-FC83-2844-8F8A-1210B95EF4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540E1-6316-416D-BEC6-6F9DA604FB28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fek DL v2 AAA" pitchFamily="50" charset="-79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fek DL v2 AAA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88248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207D8-051C-9AA9-5EDD-3718AE9C6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EEFF43-F7F5-39AB-2C7C-7914EDFE1F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DB92BE-5F48-F90B-FB72-17B1DFC15E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SLE is Teva’s logistics services</a:t>
            </a:r>
            <a:r>
              <a:rPr lang="en-US" baseline="0"/>
              <a:t> company in Israel.</a:t>
            </a:r>
          </a:p>
          <a:p>
            <a:r>
              <a:rPr lang="en-US"/>
              <a:t>SLE is actually Teva’s ancestor company –</a:t>
            </a:r>
            <a:r>
              <a:rPr lang="en-US" baseline="0"/>
              <a:t>established 120 years and has deep roots in Israel and in Teva.</a:t>
            </a:r>
          </a:p>
          <a:p>
            <a:r>
              <a:rPr lang="en-US" baseline="0"/>
              <a:t>During the years SLE has built 1</a:t>
            </a:r>
            <a:r>
              <a:rPr lang="en-US" baseline="30000"/>
              <a:t>st</a:t>
            </a:r>
            <a:r>
              <a:rPr lang="en-US" baseline="0"/>
              <a:t> ever pharmaceuticals plant in Israel and along the time it has developed into Teva pharmaceuticals..</a:t>
            </a:r>
            <a:endParaRPr lang="en-US"/>
          </a:p>
          <a:p>
            <a:endParaRPr lang="en-US"/>
          </a:p>
          <a:p>
            <a:r>
              <a:rPr lang="en-US"/>
              <a:t>SLE Logistic center is a located in the middle of Israel, next to the airport and near key highways</a:t>
            </a:r>
            <a:r>
              <a:rPr lang="en-US" baseline="0"/>
              <a:t> which enable an easy access across the country.</a:t>
            </a:r>
          </a:p>
          <a:p>
            <a:r>
              <a:rPr lang="en-US"/>
              <a:t>Our</a:t>
            </a:r>
            <a:r>
              <a:rPr lang="en-US" baseline="0"/>
              <a:t> logistic center has capacity of &gt; 70,000 pallets and we run over 10,000 SKU concurrently </a:t>
            </a:r>
          </a:p>
          <a:p>
            <a:r>
              <a:rPr lang="en-US" baseline="0"/>
              <a:t>The LC is highly automated, with 11 cranes and 2KM of conveyers across the logistic center. </a:t>
            </a:r>
          </a:p>
          <a:p>
            <a:r>
              <a:rPr lang="en-US" baseline="0"/>
              <a:t>82 loading dock enable distribution capacity of over 3500 order per day and around 1M order per year at variety of GDP conditions.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Also in terms of energy supply – which is crucial in terms of pharmaceuticals logistics terms - we have few levels of backups in secure continuous supply.</a:t>
            </a:r>
            <a:endParaRPr lang="he-IL">
              <a:cs typeface="Calibri" panose="020F0502020204030204" pitchFamily="34" charset="0"/>
            </a:endParaRPr>
          </a:p>
          <a:p>
            <a:r>
              <a:rPr lang="en-US" baseline="0"/>
              <a:t>In many aspects this facility has become a national strategic infrastructure. It is even more now when considering the vaccines operations.</a:t>
            </a:r>
          </a:p>
          <a:p>
            <a:endParaRPr lang="en-US" baseline="0"/>
          </a:p>
          <a:p>
            <a:endParaRPr lang="he-IL"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554D6-6386-CA61-BE14-E3065B0226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540E1-6316-416D-BEC6-6F9DA604FB28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fek DL v2 AAA" pitchFamily="50" charset="-79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fek DL v2 AAA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95952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DB908-D91A-774A-CA9B-A374EAB48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3634F6-083A-BAB3-2B8B-269CF9D54A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7293A9-BFD4-B345-84E7-CFB70CDEB4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SLE is Teva’s logistics services</a:t>
            </a:r>
            <a:r>
              <a:rPr lang="en-US" baseline="0"/>
              <a:t> company in Israel.</a:t>
            </a:r>
          </a:p>
          <a:p>
            <a:r>
              <a:rPr lang="en-US"/>
              <a:t>SLE is actually Teva’s ancestor company –</a:t>
            </a:r>
            <a:r>
              <a:rPr lang="en-US" baseline="0"/>
              <a:t>established 120 years and has deep roots in Israel and in Teva.</a:t>
            </a:r>
          </a:p>
          <a:p>
            <a:r>
              <a:rPr lang="en-US" baseline="0"/>
              <a:t>During the years SLE has built 1</a:t>
            </a:r>
            <a:r>
              <a:rPr lang="en-US" baseline="30000"/>
              <a:t>st</a:t>
            </a:r>
            <a:r>
              <a:rPr lang="en-US" baseline="0"/>
              <a:t> ever pharmaceuticals plant in Israel and along the time it has developed into Teva pharmaceuticals..</a:t>
            </a:r>
            <a:endParaRPr lang="en-US"/>
          </a:p>
          <a:p>
            <a:endParaRPr lang="en-US"/>
          </a:p>
          <a:p>
            <a:r>
              <a:rPr lang="en-US"/>
              <a:t>SLE Logistic center is a located in the middle of Israel, next to the airport and near key highways</a:t>
            </a:r>
            <a:r>
              <a:rPr lang="en-US" baseline="0"/>
              <a:t> which enable an easy access across the country.</a:t>
            </a:r>
          </a:p>
          <a:p>
            <a:r>
              <a:rPr lang="en-US"/>
              <a:t>Our</a:t>
            </a:r>
            <a:r>
              <a:rPr lang="en-US" baseline="0"/>
              <a:t> logistic center has capacity of &gt; 70,000 pallets and we run over 10,000 SKU concurrently </a:t>
            </a:r>
          </a:p>
          <a:p>
            <a:r>
              <a:rPr lang="en-US" baseline="0"/>
              <a:t>The LC is highly automated, with 11 cranes and 2KM of conveyers across the logistic center. </a:t>
            </a:r>
          </a:p>
          <a:p>
            <a:r>
              <a:rPr lang="en-US" baseline="0"/>
              <a:t>82 loading dock enable distribution capacity of over 3500 order per day and around 1M order per year at variety of GDP conditions.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Also in terms of energy supply – which is crucial in terms of pharmaceuticals logistics terms - we have few levels of backups in secure continuous supply.</a:t>
            </a:r>
            <a:endParaRPr lang="he-IL">
              <a:cs typeface="Calibri" panose="020F0502020204030204" pitchFamily="34" charset="0"/>
            </a:endParaRPr>
          </a:p>
          <a:p>
            <a:r>
              <a:rPr lang="en-US" baseline="0"/>
              <a:t>In many aspects this facility has become a national strategic infrastructure. It is even more now when considering the vaccines operations.</a:t>
            </a:r>
          </a:p>
          <a:p>
            <a:endParaRPr lang="en-US" baseline="0"/>
          </a:p>
          <a:p>
            <a:endParaRPr lang="he-IL"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23AF9-A343-4A2B-CB91-3DD867169C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540E1-6316-416D-BEC6-6F9DA604FB28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fek DL v2 AAA" pitchFamily="50" charset="-79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fek DL v2 AAA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7179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B4435-FCA5-A3B1-8294-21CCB5FEB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838525-FFC7-555A-4BC4-6F466F7550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00734A-7B48-143B-9CD5-554EC3466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SLE is Teva’s logistics services</a:t>
            </a:r>
            <a:r>
              <a:rPr lang="en-US" baseline="0"/>
              <a:t> company in Israel.</a:t>
            </a:r>
          </a:p>
          <a:p>
            <a:r>
              <a:rPr lang="en-US"/>
              <a:t>SLE is actually Teva’s ancestor company –</a:t>
            </a:r>
            <a:r>
              <a:rPr lang="en-US" baseline="0"/>
              <a:t>established 120 years and has deep roots in Israel and in Teva.</a:t>
            </a:r>
          </a:p>
          <a:p>
            <a:r>
              <a:rPr lang="en-US" baseline="0"/>
              <a:t>During the years SLE has built 1</a:t>
            </a:r>
            <a:r>
              <a:rPr lang="en-US" baseline="30000"/>
              <a:t>st</a:t>
            </a:r>
            <a:r>
              <a:rPr lang="en-US" baseline="0"/>
              <a:t> ever pharmaceuticals plant in Israel and along the time it has developed into Teva pharmaceuticals..</a:t>
            </a:r>
            <a:endParaRPr lang="en-US"/>
          </a:p>
          <a:p>
            <a:endParaRPr lang="en-US"/>
          </a:p>
          <a:p>
            <a:r>
              <a:rPr lang="en-US"/>
              <a:t>SLE Logistic center is a located in the middle of Israel, next to the airport and near key highways</a:t>
            </a:r>
            <a:r>
              <a:rPr lang="en-US" baseline="0"/>
              <a:t> which enable an easy access across the country.</a:t>
            </a:r>
          </a:p>
          <a:p>
            <a:r>
              <a:rPr lang="en-US"/>
              <a:t>Our</a:t>
            </a:r>
            <a:r>
              <a:rPr lang="en-US" baseline="0"/>
              <a:t> logistic center has capacity of &gt; 70,000 pallets and we run over 10,000 SKU concurrently </a:t>
            </a:r>
          </a:p>
          <a:p>
            <a:r>
              <a:rPr lang="en-US" baseline="0"/>
              <a:t>The LC is highly automated, with 11 cranes and 2KM of conveyers across the logistic center. </a:t>
            </a:r>
          </a:p>
          <a:p>
            <a:r>
              <a:rPr lang="en-US" baseline="0"/>
              <a:t>82 loading dock enable distribution capacity of over 3500 order per day and around 1M order per year at variety of GDP conditions.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Also in terms of energy supply – which is crucial in terms of pharmaceuticals logistics terms - we have few levels of backups in secure continuous supply.</a:t>
            </a:r>
            <a:endParaRPr lang="he-IL">
              <a:cs typeface="Calibri" panose="020F0502020204030204" pitchFamily="34" charset="0"/>
            </a:endParaRPr>
          </a:p>
          <a:p>
            <a:r>
              <a:rPr lang="en-US" baseline="0"/>
              <a:t>In many aspects this facility has become a national strategic infrastructure. It is even more now when considering the vaccines operations.</a:t>
            </a:r>
          </a:p>
          <a:p>
            <a:endParaRPr lang="en-US" baseline="0"/>
          </a:p>
          <a:p>
            <a:endParaRPr lang="he-IL"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A528B4-1C5F-8BB4-4991-847BA95407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540E1-6316-416D-BEC6-6F9DA604FB28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fek DL v2 AAA" pitchFamily="50" charset="-79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fek DL v2 AAA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49721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D66EE-758D-9F26-ADE1-207600B2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1845D9-7454-76BF-5B0D-E1A7BAF6B6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887491-5830-E275-B609-B3798A0096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SLE is Teva’s logistics services</a:t>
            </a:r>
            <a:r>
              <a:rPr lang="en-US" baseline="0"/>
              <a:t> company in Israel.</a:t>
            </a:r>
          </a:p>
          <a:p>
            <a:r>
              <a:rPr lang="en-US"/>
              <a:t>SLE is actually Teva’s ancestor company –</a:t>
            </a:r>
            <a:r>
              <a:rPr lang="en-US" baseline="0"/>
              <a:t>established 120 years and has deep roots in Israel and in Teva.</a:t>
            </a:r>
          </a:p>
          <a:p>
            <a:r>
              <a:rPr lang="en-US" baseline="0"/>
              <a:t>During the years SLE has built 1</a:t>
            </a:r>
            <a:r>
              <a:rPr lang="en-US" baseline="30000"/>
              <a:t>st</a:t>
            </a:r>
            <a:r>
              <a:rPr lang="en-US" baseline="0"/>
              <a:t> ever pharmaceuticals plant in Israel and along the time it has developed into Teva pharmaceuticals..</a:t>
            </a:r>
            <a:endParaRPr lang="en-US"/>
          </a:p>
          <a:p>
            <a:endParaRPr lang="en-US"/>
          </a:p>
          <a:p>
            <a:r>
              <a:rPr lang="en-US"/>
              <a:t>SLE Logistic center is a located in the middle of Israel, next to the airport and near key highways</a:t>
            </a:r>
            <a:r>
              <a:rPr lang="en-US" baseline="0"/>
              <a:t> which enable an easy access across the country.</a:t>
            </a:r>
          </a:p>
          <a:p>
            <a:r>
              <a:rPr lang="en-US"/>
              <a:t>Our</a:t>
            </a:r>
            <a:r>
              <a:rPr lang="en-US" baseline="0"/>
              <a:t> logistic center has capacity of &gt; 70,000 pallets and we run over 10,000 SKU concurrently </a:t>
            </a:r>
          </a:p>
          <a:p>
            <a:r>
              <a:rPr lang="en-US" baseline="0"/>
              <a:t>The LC is highly automated, with 11 cranes and 2KM of conveyers across the logistic center. </a:t>
            </a:r>
          </a:p>
          <a:p>
            <a:r>
              <a:rPr lang="en-US" baseline="0"/>
              <a:t>82 loading dock enable distribution capacity of over 3500 order per day and around 1M order per year at variety of GDP conditions.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Also in terms of energy supply – which is crucial in terms of pharmaceuticals logistics terms - we have few levels of backups in secure continuous supply.</a:t>
            </a:r>
            <a:endParaRPr lang="he-IL">
              <a:cs typeface="Calibri" panose="020F0502020204030204" pitchFamily="34" charset="0"/>
            </a:endParaRPr>
          </a:p>
          <a:p>
            <a:r>
              <a:rPr lang="en-US" baseline="0"/>
              <a:t>In many aspects this facility has become a national strategic infrastructure. It is even more now when considering the vaccines operations.</a:t>
            </a:r>
          </a:p>
          <a:p>
            <a:endParaRPr lang="en-US" baseline="0"/>
          </a:p>
          <a:p>
            <a:endParaRPr lang="he-IL"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7976F-4ABF-8451-7F7D-D1E92D2E63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540E1-6316-416D-BEC6-6F9DA604FB28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fek DL v2 AAA" pitchFamily="50" charset="-79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fek DL v2 AAA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4233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E20061-AFCE-E903-2902-CB765B8B4A3D}"/>
              </a:ext>
            </a:extLst>
          </p:cNvPr>
          <p:cNvSpPr/>
          <p:nvPr userDrawn="1"/>
        </p:nvSpPr>
        <p:spPr>
          <a:xfrm>
            <a:off x="0" y="0"/>
            <a:ext cx="12192000" cy="6257199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350" b="1" spc="-100">
              <a:latin typeface="Afek 1.5 AAA" panose="00000500000000000000" pitchFamily="50" charset="-79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4BFCB7C-8578-62D5-C9F1-4648472762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6429" y="6429375"/>
            <a:ext cx="716939" cy="25080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38D4BEE-C7E9-2ED3-9B25-0522B02103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2489" y="6334518"/>
            <a:ext cx="472360" cy="44806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0C6722B-6C49-A13D-971C-A7A96DF5B7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563231"/>
          </a:xfrm>
          <a:prstGeom prst="rect">
            <a:avLst/>
          </a:prstGeom>
        </p:spPr>
        <p:txBody>
          <a:bodyPr>
            <a:spAutoFit/>
          </a:bodyPr>
          <a:lstStyle>
            <a:lvl1pPr algn="ctr" rtl="1">
              <a:defRPr sz="34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0"/>
                </a:gradFill>
                <a:cs typeface="+mj-cs"/>
              </a:defRPr>
            </a:lvl1pPr>
          </a:lstStyle>
          <a:p>
            <a:r>
              <a:rPr lang="he-IL"/>
              <a:t>טקסט כותרת</a:t>
            </a:r>
            <a:endParaRPr lang="en-IL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EB76496C-FE48-6EFB-F6B9-570A625B5260}"/>
              </a:ext>
            </a:extLst>
          </p:cNvPr>
          <p:cNvSpPr txBox="1">
            <a:spLocks/>
          </p:cNvSpPr>
          <p:nvPr userDrawn="1"/>
        </p:nvSpPr>
        <p:spPr>
          <a:xfrm>
            <a:off x="622642" y="6432756"/>
            <a:ext cx="5378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E3E"/>
                </a:solidFill>
                <a:effectLst/>
                <a:uLnTx/>
                <a:uFillTx/>
                <a:latin typeface="Teva Sans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F3E3E"/>
                </a:solidFill>
                <a:effectLst/>
                <a:uLnTx/>
                <a:uFillTx/>
                <a:latin typeface="Teva Sans Light"/>
                <a:ea typeface="+mn-ea"/>
                <a:cs typeface="+mn-cs"/>
              </a:rPr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3672487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E20061-AFCE-E903-2902-CB765B8B4A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50" b="1" i="0" u="none" strike="noStrike" kern="1200" cap="none" spc="-1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fek 1.5 AAA" panose="00000500000000000000" pitchFamily="50" charset="-79"/>
              <a:ea typeface="+mn-ea"/>
              <a:cs typeface="Afek 1.5 AA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38D4BEE-C7E9-2ED3-9B25-0522B0210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420" y="6263006"/>
            <a:ext cx="472360" cy="44806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0C6722B-6C49-A13D-971C-A7A96DF5B7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535531"/>
          </a:xfrm>
          <a:prstGeom prst="rect">
            <a:avLst/>
          </a:prstGeom>
        </p:spPr>
        <p:txBody>
          <a:bodyPr>
            <a:spAutoFit/>
          </a:bodyPr>
          <a:lstStyle>
            <a:lvl1pPr algn="ctr" rtl="1">
              <a:defRPr sz="3200">
                <a:gradFill>
                  <a:gsLst>
                    <a:gs pos="0">
                      <a:schemeClr val="tx2"/>
                    </a:gs>
                    <a:gs pos="100000">
                      <a:schemeClr val="accent4"/>
                    </a:gs>
                  </a:gsLst>
                  <a:lin ang="0" scaled="0"/>
                </a:gra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/>
              <a:t>טקסט כותרת</a:t>
            </a:r>
            <a:endParaRPr lang="en-IL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EB76496C-FE48-6EFB-F6B9-570A625B5260}"/>
              </a:ext>
            </a:extLst>
          </p:cNvPr>
          <p:cNvSpPr txBox="1">
            <a:spLocks/>
          </p:cNvSpPr>
          <p:nvPr userDrawn="1"/>
        </p:nvSpPr>
        <p:spPr>
          <a:xfrm>
            <a:off x="176595" y="6361244"/>
            <a:ext cx="5378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Teva Sans Light"/>
                <a:ea typeface="+mn-ea"/>
                <a:cs typeface="Afek 1.5 AAA"/>
              </a:rPr>
              <a:t> 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|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845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8D821-AFF8-26F4-DE4A-B0F62C84B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0ABAC-5BB0-3E53-0235-0B5BCCD69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66D0F-61E8-79F7-6151-FD5C204A0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B09E5-0EB2-4818-A6C4-1FB5C2753776}" type="datetimeFigureOut">
              <a:rPr lang="en-IL" smtClean="0"/>
              <a:t>12/21/2025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42E0C-02AE-9B91-FB96-72078B166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A6817A-6F9A-9209-73E9-08D2DD115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58111-49D8-493F-8F8E-ED3AE5287763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92856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106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10.jpe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12.svg"/><Relationship Id="rId15" Type="http://schemas.openxmlformats.org/officeDocument/2006/relationships/image" Target="../media/image66.jpeg"/><Relationship Id="rId10" Type="http://schemas.openxmlformats.org/officeDocument/2006/relationships/image" Target="../media/image61.png"/><Relationship Id="rId4" Type="http://schemas.openxmlformats.org/officeDocument/2006/relationships/image" Target="../media/image11.png"/><Relationship Id="rId9" Type="http://schemas.openxmlformats.org/officeDocument/2006/relationships/image" Target="../media/image60.svg"/><Relationship Id="rId14" Type="http://schemas.openxmlformats.org/officeDocument/2006/relationships/image" Target="../media/image6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jpe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18" Type="http://schemas.openxmlformats.org/officeDocument/2006/relationships/image" Target="../media/image25.png"/><Relationship Id="rId3" Type="http://schemas.openxmlformats.org/officeDocument/2006/relationships/image" Target="../media/image10.jpeg"/><Relationship Id="rId21" Type="http://schemas.openxmlformats.org/officeDocument/2006/relationships/image" Target="../media/image28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23" Type="http://schemas.openxmlformats.org/officeDocument/2006/relationships/image" Target="../media/image30.svg"/><Relationship Id="rId10" Type="http://schemas.openxmlformats.org/officeDocument/2006/relationships/image" Target="../media/image17.png"/><Relationship Id="rId19" Type="http://schemas.openxmlformats.org/officeDocument/2006/relationships/image" Target="../media/image26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18" Type="http://schemas.openxmlformats.org/officeDocument/2006/relationships/image" Target="../media/image48.svg"/><Relationship Id="rId26" Type="http://schemas.openxmlformats.org/officeDocument/2006/relationships/image" Target="../media/image12.sv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5" Type="http://schemas.openxmlformats.org/officeDocument/2006/relationships/image" Target="../media/image11.png"/><Relationship Id="rId2" Type="http://schemas.openxmlformats.org/officeDocument/2006/relationships/image" Target="../media/image32.jpeg"/><Relationship Id="rId16" Type="http://schemas.openxmlformats.org/officeDocument/2006/relationships/image" Target="../media/image46.svg"/><Relationship Id="rId20" Type="http://schemas.openxmlformats.org/officeDocument/2006/relationships/image" Target="../media/image5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24" Type="http://schemas.openxmlformats.org/officeDocument/2006/relationships/image" Target="../media/image54.sv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10" Type="http://schemas.openxmlformats.org/officeDocument/2006/relationships/image" Target="../media/image40.svg"/><Relationship Id="rId19" Type="http://schemas.openxmlformats.org/officeDocument/2006/relationships/image" Target="../media/image49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Relationship Id="rId22" Type="http://schemas.openxmlformats.org/officeDocument/2006/relationships/image" Target="../media/image5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CB94D-B087-D46A-8A87-60D91B220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C7DCD0-D013-4552-4054-9E7708D9A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64785C3-39F5-6B1B-2B33-F864033B3C76}"/>
              </a:ext>
            </a:extLst>
          </p:cNvPr>
          <p:cNvSpPr txBox="1"/>
          <p:nvPr/>
        </p:nvSpPr>
        <p:spPr>
          <a:xfrm>
            <a:off x="561695" y="2746524"/>
            <a:ext cx="8130199" cy="3628876"/>
          </a:xfrm>
          <a:prstGeom prst="rect">
            <a:avLst/>
          </a:prstGeom>
        </p:spPr>
        <p:txBody>
          <a:bodyPr wrap="square" rtlCol="1" anchor="t">
            <a:norm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he-IL" sz="6000" b="1" dirty="0">
                <a:solidFill>
                  <a:srgbClr val="005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מקדימים תרופה למכה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567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9DD5E56-A7B1-F127-CE98-9A7E5F2C5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9959" y="1394948"/>
            <a:ext cx="1801291" cy="110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5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99013-BF1F-D8C9-3CA0-08CD0900F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water splashing&#10;&#10;AI-generated content may be incorrect.">
            <a:extLst>
              <a:ext uri="{FF2B5EF4-FFF2-40B4-BE49-F238E27FC236}">
                <a16:creationId xmlns:a16="http://schemas.microsoft.com/office/drawing/2014/main" id="{1790D7A7-0831-048C-FF51-89A33DDB5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B6AA41A-6208-A11D-4ABE-72F50D8D6B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82923" y="6328498"/>
            <a:ext cx="589815" cy="361054"/>
          </a:xfrm>
          <a:prstGeom prst="rect">
            <a:avLst/>
          </a:prstGeom>
        </p:spPr>
      </p:pic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BD4BFEB6-8F45-30A0-DCA6-84EB07E8E4E9}"/>
              </a:ext>
            </a:extLst>
          </p:cNvPr>
          <p:cNvSpPr txBox="1">
            <a:spLocks/>
          </p:cNvSpPr>
          <p:nvPr/>
        </p:nvSpPr>
        <p:spPr>
          <a:xfrm>
            <a:off x="10970115" y="6361244"/>
            <a:ext cx="5378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  <a:ea typeface="+mn-ea"/>
                <a:cs typeface="Afek 1.5 AAA"/>
              </a:rPr>
              <a:t> 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|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B573A4-890F-8E45-AB5E-CD657A2648D5}"/>
              </a:ext>
            </a:extLst>
          </p:cNvPr>
          <p:cNvSpPr txBox="1"/>
          <p:nvPr/>
        </p:nvSpPr>
        <p:spPr>
          <a:xfrm>
            <a:off x="4347068" y="321237"/>
            <a:ext cx="3497863" cy="7017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rtl="1">
              <a:lnSpc>
                <a:spcPct val="90000"/>
              </a:lnSpc>
              <a:spcBef>
                <a:spcPts val="1000"/>
              </a:spcBef>
            </a:pPr>
            <a:r>
              <a:rPr lang="en-US" sz="4400" b="1" dirty="0" err="1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  <a:latin typeface="Afek 1.5 AAA" pitchFamily="2" charset="-79"/>
                <a:ea typeface="+mj-ea"/>
                <a:cs typeface="Afek 1.5 AAA" pitchFamily="2" charset="-79"/>
              </a:rPr>
              <a:t>חרבות</a:t>
            </a:r>
            <a:r>
              <a:rPr lang="en-US" sz="4400" b="1" dirty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  <a:latin typeface="Afek 1.5 AAA" pitchFamily="2" charset="-79"/>
                <a:ea typeface="+mj-ea"/>
                <a:cs typeface="Afek 1.5 AAA" pitchFamily="2" charset="-79"/>
              </a:rPr>
              <a:t> </a:t>
            </a:r>
            <a:r>
              <a:rPr lang="en-US" sz="4400" b="1" dirty="0" err="1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  <a:latin typeface="Afek 1.5 AAA" pitchFamily="2" charset="-79"/>
                <a:ea typeface="+mj-ea"/>
                <a:cs typeface="Afek 1.5 AAA" pitchFamily="2" charset="-79"/>
              </a:rPr>
              <a:t>ברזל</a:t>
            </a:r>
            <a:endParaRPr lang="en-US" sz="4400" b="1" dirty="0">
              <a:ln>
                <a:solidFill>
                  <a:schemeClr val="accent2"/>
                </a:solidFill>
              </a:ln>
              <a:solidFill>
                <a:schemeClr val="bg1"/>
              </a:solidFill>
              <a:latin typeface="Afek 1.5 AAA" pitchFamily="2" charset="-79"/>
              <a:ea typeface="+mj-ea"/>
              <a:cs typeface="Afek 1.5 AAA" pitchFamily="2" charset="-79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9713440-8213-E455-4561-B764D8B70E4E}"/>
              </a:ext>
            </a:extLst>
          </p:cNvPr>
          <p:cNvGrpSpPr/>
          <p:nvPr/>
        </p:nvGrpSpPr>
        <p:grpSpPr>
          <a:xfrm>
            <a:off x="675529" y="1148963"/>
            <a:ext cx="10840941" cy="5100459"/>
            <a:chOff x="310013" y="1150485"/>
            <a:chExt cx="10840941" cy="5100459"/>
          </a:xfrm>
        </p:grpSpPr>
        <p:sp>
          <p:nvSpPr>
            <p:cNvPr id="6" name="Rounded Rectangle 15">
              <a:extLst>
                <a:ext uri="{FF2B5EF4-FFF2-40B4-BE49-F238E27FC236}">
                  <a16:creationId xmlns:a16="http://schemas.microsoft.com/office/drawing/2014/main" id="{A1076853-05C7-49A4-2AE5-22FF7C307BA7}"/>
                </a:ext>
              </a:extLst>
            </p:cNvPr>
            <p:cNvSpPr/>
            <p:nvPr/>
          </p:nvSpPr>
          <p:spPr>
            <a:xfrm>
              <a:off x="5261286" y="1150486"/>
              <a:ext cx="2860198" cy="2278514"/>
            </a:xfrm>
            <a:prstGeom prst="roundRect">
              <a:avLst>
                <a:gd name="adj" fmla="val 0"/>
              </a:avLst>
            </a:prstGeom>
            <a:solidFill>
              <a:srgbClr val="0064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en-US">
                <a:solidFill>
                  <a:schemeClr val="tx1"/>
                </a:solidFill>
                <a:latin typeface="Teva Sans" panose="020B0604030202020203" pitchFamily="34" charset="0"/>
              </a:endParaRPr>
            </a:p>
          </p:txBody>
        </p:sp>
        <p:sp>
          <p:nvSpPr>
            <p:cNvPr id="7" name="Rounded Rectangle 15">
              <a:extLst>
                <a:ext uri="{FF2B5EF4-FFF2-40B4-BE49-F238E27FC236}">
                  <a16:creationId xmlns:a16="http://schemas.microsoft.com/office/drawing/2014/main" id="{8C26C280-278B-A5D4-C168-650993A5F3C5}"/>
                </a:ext>
              </a:extLst>
            </p:cNvPr>
            <p:cNvSpPr/>
            <p:nvPr/>
          </p:nvSpPr>
          <p:spPr>
            <a:xfrm>
              <a:off x="8290756" y="1162673"/>
              <a:ext cx="2860198" cy="2278514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en-US">
                <a:solidFill>
                  <a:schemeClr val="tx1"/>
                </a:solidFill>
                <a:latin typeface="Teva Sans" panose="020B0604030202020203" pitchFamily="34" charset="0"/>
              </a:endParaRPr>
            </a:p>
          </p:txBody>
        </p:sp>
        <p:sp>
          <p:nvSpPr>
            <p:cNvPr id="8" name="Rounded Rectangle 15">
              <a:extLst>
                <a:ext uri="{FF2B5EF4-FFF2-40B4-BE49-F238E27FC236}">
                  <a16:creationId xmlns:a16="http://schemas.microsoft.com/office/drawing/2014/main" id="{9C86FF8F-EA74-3DFB-8C88-8DE6452DD928}"/>
                </a:ext>
              </a:extLst>
            </p:cNvPr>
            <p:cNvSpPr/>
            <p:nvPr/>
          </p:nvSpPr>
          <p:spPr>
            <a:xfrm>
              <a:off x="5261286" y="3583592"/>
              <a:ext cx="2860198" cy="2348608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en-US">
                <a:solidFill>
                  <a:schemeClr val="tx1"/>
                </a:solidFill>
                <a:latin typeface="Teva Sans" panose="020B0604030202020203" pitchFamily="34" charset="0"/>
              </a:endParaRPr>
            </a:p>
          </p:txBody>
        </p:sp>
        <p:sp>
          <p:nvSpPr>
            <p:cNvPr id="9" name="Rounded Rectangle 15">
              <a:extLst>
                <a:ext uri="{FF2B5EF4-FFF2-40B4-BE49-F238E27FC236}">
                  <a16:creationId xmlns:a16="http://schemas.microsoft.com/office/drawing/2014/main" id="{35658A7A-12F9-05FB-0211-515FCA4643B8}"/>
                </a:ext>
              </a:extLst>
            </p:cNvPr>
            <p:cNvSpPr/>
            <p:nvPr/>
          </p:nvSpPr>
          <p:spPr>
            <a:xfrm>
              <a:off x="8290756" y="3583592"/>
              <a:ext cx="2860198" cy="2348608"/>
            </a:xfrm>
            <a:prstGeom prst="roundRect">
              <a:avLst>
                <a:gd name="adj" fmla="val 0"/>
              </a:avLst>
            </a:prstGeom>
            <a:solidFill>
              <a:srgbClr val="269E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en-US">
                <a:solidFill>
                  <a:schemeClr val="tx1"/>
                </a:solidFill>
                <a:latin typeface="Teva Sans" panose="020B0604030202020203" pitchFamily="34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2606F94-F09B-AFCA-B970-51A9D4379EF6}"/>
                </a:ext>
              </a:extLst>
            </p:cNvPr>
            <p:cNvGrpSpPr/>
            <p:nvPr/>
          </p:nvGrpSpPr>
          <p:grpSpPr>
            <a:xfrm>
              <a:off x="8440274" y="1306911"/>
              <a:ext cx="2539313" cy="2371245"/>
              <a:chOff x="5887931" y="1299261"/>
              <a:chExt cx="2539313" cy="2371245"/>
            </a:xfrm>
          </p:grpSpPr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7356A97F-B473-8A0E-B17D-57A2BAF415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87931" y="1892349"/>
                <a:ext cx="2539313" cy="1778157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C4E38D"/>
                  </a:buClr>
                  <a:buNone/>
                </a:pPr>
                <a:r>
                  <a:rPr lang="he-IL" sz="1600" b="1" dirty="0">
                    <a:solidFill>
                      <a:schemeClr val="bg1"/>
                    </a:solidFill>
                    <a:latin typeface="Teva Sans" panose="020B0604030202020203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חשש כבד מצד שותפי הסחר המקומיים והבינלאומיים למוצריהם והפצתם במצב חירום</a:t>
                </a:r>
              </a:p>
              <a:p>
                <a:pPr marL="0" indent="0" algn="ctr">
                  <a:buClr>
                    <a:srgbClr val="C4E38D"/>
                  </a:buClr>
                  <a:buNone/>
                </a:pPr>
                <a:endParaRPr lang="he-IL" sz="1600" dirty="0">
                  <a:solidFill>
                    <a:schemeClr val="bg1"/>
                  </a:solidFill>
                  <a:latin typeface="Teva Sans" panose="020B0604030202020203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9D9917D9-C598-5F65-6215-7ACC7C8451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054818" y="1299261"/>
                <a:ext cx="471357" cy="471357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260B225-159E-979D-A569-DD9B183F7D8F}"/>
                </a:ext>
              </a:extLst>
            </p:cNvPr>
            <p:cNvGrpSpPr/>
            <p:nvPr/>
          </p:nvGrpSpPr>
          <p:grpSpPr>
            <a:xfrm>
              <a:off x="5308370" y="3724787"/>
              <a:ext cx="2738189" cy="2526157"/>
              <a:chOff x="8797661" y="1250126"/>
              <a:chExt cx="2738189" cy="2526157"/>
            </a:xfrm>
          </p:grpSpPr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12F43557-E47B-13D0-AA3E-FDC7D79EE7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97661" y="1998126"/>
                <a:ext cx="2738189" cy="1778157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C4E38D"/>
                  </a:buClr>
                  <a:buNone/>
                </a:pPr>
                <a:r>
                  <a:rPr lang="he-IL" sz="1600" b="1" dirty="0">
                    <a:solidFill>
                      <a:schemeClr val="bg1"/>
                    </a:solidFill>
                    <a:latin typeface="Teva Sans" panose="020B0604030202020203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אתגר בהגעה לכלל נקודות ההפצה בישראל</a:t>
                </a:r>
                <a:endParaRPr lang="en-US" sz="1400" dirty="0">
                  <a:solidFill>
                    <a:schemeClr val="bg1"/>
                  </a:solidFill>
                  <a:latin typeface="Teva Sans" panose="020B0604030202020203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4184D528-0B3F-EFD9-0FCC-725496296E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970841" y="1250126"/>
                <a:ext cx="569626" cy="569626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290B4EC-A907-4514-17EB-FB1D10ED0FBE}"/>
                </a:ext>
              </a:extLst>
            </p:cNvPr>
            <p:cNvGrpSpPr/>
            <p:nvPr/>
          </p:nvGrpSpPr>
          <p:grpSpPr>
            <a:xfrm>
              <a:off x="8440274" y="3729314"/>
              <a:ext cx="2561159" cy="2068817"/>
              <a:chOff x="5862867" y="3721664"/>
              <a:chExt cx="2561159" cy="2068817"/>
            </a:xfrm>
          </p:grpSpPr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04EB0D49-D0C8-AFA1-955A-95E1D9EB11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62867" y="4280315"/>
                <a:ext cx="2561159" cy="1510166"/>
              </a:xfrm>
              <a:prstGeom prst="rect">
                <a:avLst/>
              </a:prstGeom>
            </p:spPr>
            <p:txBody>
              <a:bodyPr lIns="91440" tIns="45720" rIns="91440" bIns="4572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C4E38D"/>
                  </a:buClr>
                  <a:buNone/>
                </a:pPr>
                <a:r>
                  <a:rPr lang="he-IL" sz="1600" b="1" dirty="0">
                    <a:solidFill>
                      <a:schemeClr val="bg1"/>
                    </a:solidFill>
                    <a:latin typeface="Teva Sans"/>
                    <a:ea typeface="Times New Roman" panose="02020603050405020304" pitchFamily="18" charset="0"/>
                    <a:cs typeface="Arial"/>
                  </a:rPr>
                  <a:t>גיוס אנשי מילואים מקרב עובדי </a:t>
                </a:r>
                <a:r>
                  <a:rPr lang="he-IL" sz="1600" b="1" dirty="0" err="1">
                    <a:solidFill>
                      <a:schemeClr val="bg1"/>
                    </a:solidFill>
                    <a:latin typeface="Teva Sans"/>
                    <a:ea typeface="Times New Roman" panose="02020603050405020304" pitchFamily="18" charset="0"/>
                    <a:cs typeface="Arial"/>
                  </a:rPr>
                  <a:t>סלא</a:t>
                </a:r>
                <a:r>
                  <a:rPr lang="he-IL" sz="1600" b="1" dirty="0">
                    <a:solidFill>
                      <a:schemeClr val="bg1"/>
                    </a:solidFill>
                    <a:latin typeface="Teva Sans"/>
                    <a:ea typeface="Times New Roman" panose="02020603050405020304" pitchFamily="18" charset="0"/>
                    <a:cs typeface="Arial"/>
                  </a:rPr>
                  <a:t>  בין היתר, המנכ"ל שנעדר </a:t>
                </a:r>
                <a:r>
                  <a:rPr lang="he-IL" sz="1600" b="1" dirty="0" err="1">
                    <a:solidFill>
                      <a:schemeClr val="bg1"/>
                    </a:solidFill>
                    <a:latin typeface="Teva Sans"/>
                    <a:ea typeface="Times New Roman" panose="02020603050405020304" pitchFamily="18" charset="0"/>
                    <a:cs typeface="Arial"/>
                  </a:rPr>
                  <a:t>לכ</a:t>
                </a:r>
                <a:r>
                  <a:rPr lang="he-IL" sz="1600" b="1" dirty="0">
                    <a:solidFill>
                      <a:schemeClr val="bg1"/>
                    </a:solidFill>
                    <a:latin typeface="Teva Sans"/>
                    <a:ea typeface="Times New Roman" panose="02020603050405020304" pitchFamily="18" charset="0"/>
                    <a:cs typeface="Arial"/>
                  </a:rPr>
                  <a:t> 300 ימי מילואים</a:t>
                </a:r>
                <a:endParaRPr lang="en-US" sz="1400" dirty="0">
                  <a:solidFill>
                    <a:schemeClr val="bg1"/>
                  </a:solidFill>
                  <a:latin typeface="Teva Sans" panose="020B0604030202020203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1A01E580-F343-A9E3-F87A-E19975153E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974072" y="3721664"/>
                <a:ext cx="429811" cy="429811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3BA5A2E-7DDD-0BFC-F82E-D94D655B264D}"/>
                </a:ext>
              </a:extLst>
            </p:cNvPr>
            <p:cNvGrpSpPr/>
            <p:nvPr/>
          </p:nvGrpSpPr>
          <p:grpSpPr>
            <a:xfrm>
              <a:off x="5331807" y="1306911"/>
              <a:ext cx="2738189" cy="2445938"/>
              <a:chOff x="8821098" y="3681491"/>
              <a:chExt cx="2738189" cy="2445938"/>
            </a:xfrm>
          </p:grpSpPr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3B824B75-7876-4050-53A5-1FD2288C59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21098" y="4349272"/>
                <a:ext cx="2738189" cy="1778157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C4E38D"/>
                  </a:buClr>
                  <a:buNone/>
                </a:pPr>
                <a:r>
                  <a:rPr lang="he-IL" sz="1600" b="1" dirty="0">
                    <a:solidFill>
                      <a:schemeClr val="bg1"/>
                    </a:solidFill>
                    <a:latin typeface="Teva Sans" panose="020B0604030202020203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עליה דרמטית של מאות אחוזים </a:t>
                </a:r>
                <a:r>
                  <a:rPr lang="he-IL" sz="1600" b="1" dirty="0" err="1">
                    <a:solidFill>
                      <a:schemeClr val="bg1"/>
                    </a:solidFill>
                    <a:latin typeface="Teva Sans" panose="020B0604030202020203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בביקושים</a:t>
                </a:r>
                <a:r>
                  <a:rPr lang="he-IL" sz="1600" b="1" dirty="0">
                    <a:solidFill>
                      <a:schemeClr val="bg1"/>
                    </a:solidFill>
                    <a:latin typeface="Teva Sans" panose="020B0604030202020203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מכלל הסקטורים בדגש על השוק המוסדי</a:t>
                </a:r>
                <a:endParaRPr lang="en-US" sz="1400" dirty="0">
                  <a:solidFill>
                    <a:schemeClr val="bg1"/>
                  </a:solidFill>
                  <a:latin typeface="Teva Sans" panose="020B0604030202020203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id="{AE3D70B2-1193-DAC6-E166-5E0D1EF6B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9009320" y="3681491"/>
                <a:ext cx="492667" cy="492667"/>
              </a:xfrm>
              <a:prstGeom prst="rect">
                <a:avLst/>
              </a:prstGeom>
            </p:spPr>
          </p:pic>
        </p:grpSp>
        <p:pic>
          <p:nvPicPr>
            <p:cNvPr id="15" name="F4D5AE04-2F17-4930-A6DB-3E744729D4A3" descr="PHOTO-2024-08-12-12-26-50.jpg">
              <a:extLst>
                <a:ext uri="{FF2B5EF4-FFF2-40B4-BE49-F238E27FC236}">
                  <a16:creationId xmlns:a16="http://schemas.microsoft.com/office/drawing/2014/main" id="{89120A67-D02D-B643-4B71-30BC517C28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92" b="4989"/>
            <a:stretch/>
          </p:blipFill>
          <p:spPr bwMode="auto">
            <a:xfrm>
              <a:off x="2549970" y="1150486"/>
              <a:ext cx="2494975" cy="4781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6F4AED3C-1CD3-4484-85DC-D7C4FDE729E8" descr="PHOTO-2024-10-28-16-35-34.jpg">
              <a:extLst>
                <a:ext uri="{FF2B5EF4-FFF2-40B4-BE49-F238E27FC236}">
                  <a16:creationId xmlns:a16="http://schemas.microsoft.com/office/drawing/2014/main" id="{2FBAF0B7-6051-A433-F5DD-275555967D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11"/>
            <a:stretch/>
          </p:blipFill>
          <p:spPr bwMode="auto">
            <a:xfrm>
              <a:off x="310013" y="4081873"/>
              <a:ext cx="2253568" cy="1835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6F6950CD-B106-4B7E-896A-B6046A9D9330" descr="PHOTO-2024-02-12-12-06-00.jpg">
              <a:extLst>
                <a:ext uri="{FF2B5EF4-FFF2-40B4-BE49-F238E27FC236}">
                  <a16:creationId xmlns:a16="http://schemas.microsoft.com/office/drawing/2014/main" id="{7E729CE2-442D-BEC3-E665-9854D71A69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013" y="1150485"/>
              <a:ext cx="2239957" cy="293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39845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B7ADA-949B-741C-1C8A-2BACE22BF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water splashing&#10;&#10;AI-generated content may be incorrect.">
            <a:extLst>
              <a:ext uri="{FF2B5EF4-FFF2-40B4-BE49-F238E27FC236}">
                <a16:creationId xmlns:a16="http://schemas.microsoft.com/office/drawing/2014/main" id="{31138F55-1756-87C9-3F0A-127A24CCA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C0E11FCC-B46C-3741-D6EF-F0B407AD7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82923" y="6328498"/>
            <a:ext cx="589815" cy="361054"/>
          </a:xfrm>
          <a:prstGeom prst="rect">
            <a:avLst/>
          </a:prstGeom>
        </p:spPr>
      </p:pic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F51640B0-D77B-DD81-4ED0-B1B17073EA32}"/>
              </a:ext>
            </a:extLst>
          </p:cNvPr>
          <p:cNvSpPr txBox="1">
            <a:spLocks/>
          </p:cNvSpPr>
          <p:nvPr/>
        </p:nvSpPr>
        <p:spPr>
          <a:xfrm>
            <a:off x="10970115" y="6361244"/>
            <a:ext cx="5378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  <a:ea typeface="+mn-ea"/>
                <a:cs typeface="Afek 1.5 AAA"/>
              </a:rPr>
              <a:t> 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|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4" name="9DF1ECAC-3E18-493D-B9C4-D83A243B5E13" descr="PHOTO-2023-10-31-12-07-16.jpg">
            <a:extLst>
              <a:ext uri="{FF2B5EF4-FFF2-40B4-BE49-F238E27FC236}">
                <a16:creationId xmlns:a16="http://schemas.microsoft.com/office/drawing/2014/main" id="{A483E211-4BB2-319E-A6F2-B3D9C86CB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41"/>
          <a:stretch>
            <a:fillRect/>
          </a:stretch>
        </p:blipFill>
        <p:spPr bwMode="auto">
          <a:xfrm>
            <a:off x="315731" y="334537"/>
            <a:ext cx="9671107" cy="609344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8009EADE-8F4C-4BD3-A7FA-B012743DA2D9" descr="PHOTO-2024-07-31-12-04-38.jpg">
            <a:extLst>
              <a:ext uri="{FF2B5EF4-FFF2-40B4-BE49-F238E27FC236}">
                <a16:creationId xmlns:a16="http://schemas.microsoft.com/office/drawing/2014/main" id="{F3771E68-6168-C92E-E9BF-6E532637F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" r="11004" b="13740"/>
          <a:stretch/>
        </p:blipFill>
        <p:spPr bwMode="auto">
          <a:xfrm>
            <a:off x="7370955" y="241926"/>
            <a:ext cx="4561725" cy="6186051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ln w="762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B6F8DA-0344-406E-86AE-E92A9987C807}"/>
              </a:ext>
            </a:extLst>
          </p:cNvPr>
          <p:cNvSpPr txBox="1"/>
          <p:nvPr/>
        </p:nvSpPr>
        <p:spPr>
          <a:xfrm>
            <a:off x="1602179" y="-499125"/>
            <a:ext cx="7570395" cy="14006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e-IL" sz="4400" b="1" dirty="0">
                <a:solidFill>
                  <a:schemeClr val="bg1"/>
                </a:solidFill>
                <a:latin typeface="+mj-lt"/>
                <a:ea typeface="+mj-ea"/>
              </a:rPr>
              <a:t>מלחמה </a:t>
            </a:r>
            <a:r>
              <a:rPr lang="en-US" sz="4400" b="1" dirty="0" err="1">
                <a:solidFill>
                  <a:schemeClr val="bg1"/>
                </a:solidFill>
                <a:latin typeface="+mj-lt"/>
                <a:ea typeface="+mj-ea"/>
              </a:rPr>
              <a:t>בשתי</a:t>
            </a:r>
            <a:r>
              <a:rPr lang="en-US" sz="4400" b="1" dirty="0">
                <a:solidFill>
                  <a:schemeClr val="bg1"/>
                </a:solidFill>
                <a:latin typeface="+mj-lt"/>
                <a:ea typeface="+mj-ea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j-lt"/>
                <a:ea typeface="+mj-ea"/>
              </a:rPr>
              <a:t>גזרו</a:t>
            </a:r>
            <a:r>
              <a:rPr lang="he-IL" sz="4400" b="1" dirty="0">
                <a:solidFill>
                  <a:schemeClr val="bg1"/>
                </a:solidFill>
                <a:latin typeface="+mj-lt"/>
                <a:ea typeface="+mj-ea"/>
              </a:rPr>
              <a:t>ת</a:t>
            </a:r>
            <a:endParaRPr lang="en-US" sz="44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96019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7472D-A8BF-C4A5-8510-C56CD7073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water splashing&#10;&#10;AI-generated content may be incorrect.">
            <a:extLst>
              <a:ext uri="{FF2B5EF4-FFF2-40B4-BE49-F238E27FC236}">
                <a16:creationId xmlns:a16="http://schemas.microsoft.com/office/drawing/2014/main" id="{58D22736-F551-C124-A826-84E95769E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C6F13540-7098-73C8-ED64-DE823B4AC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82923" y="6328498"/>
            <a:ext cx="589815" cy="361054"/>
          </a:xfrm>
          <a:prstGeom prst="rect">
            <a:avLst/>
          </a:prstGeom>
        </p:spPr>
      </p:pic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63AD6793-1816-EE3C-AACD-18DA8F06506E}"/>
              </a:ext>
            </a:extLst>
          </p:cNvPr>
          <p:cNvSpPr txBox="1">
            <a:spLocks/>
          </p:cNvSpPr>
          <p:nvPr/>
        </p:nvSpPr>
        <p:spPr>
          <a:xfrm>
            <a:off x="10970115" y="6361244"/>
            <a:ext cx="5378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  <a:ea typeface="+mn-ea"/>
                <a:cs typeface="Afek 1.5 AAA"/>
              </a:rPr>
              <a:t> 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|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875668-2AAF-0B2E-28AF-8A2632981566}"/>
              </a:ext>
            </a:extLst>
          </p:cNvPr>
          <p:cNvSpPr txBox="1"/>
          <p:nvPr/>
        </p:nvSpPr>
        <p:spPr>
          <a:xfrm>
            <a:off x="3976382" y="3044283"/>
            <a:ext cx="423643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6000" b="1" dirty="0">
                <a:solidFill>
                  <a:srgbClr val="005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תודה</a:t>
            </a:r>
            <a:r>
              <a:rPr lang="he-IL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e-IL" sz="6000" b="1" dirty="0">
                <a:solidFill>
                  <a:srgbClr val="00567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רבה</a:t>
            </a:r>
          </a:p>
        </p:txBody>
      </p:sp>
    </p:spTree>
    <p:extLst>
      <p:ext uri="{BB962C8B-B14F-4D97-AF65-F5344CB8AC3E}">
        <p14:creationId xmlns:p14="http://schemas.microsoft.com/office/powerpoint/2010/main" val="2430695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9CD52-E431-0018-C183-88364B80E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kling_20251012_Image_to_Video_Keep_the_e_4803_0">
            <a:hlinkClick r:id="" action="ppaction://media"/>
            <a:extLst>
              <a:ext uri="{FF2B5EF4-FFF2-40B4-BE49-F238E27FC236}">
                <a16:creationId xmlns:a16="http://schemas.microsoft.com/office/drawing/2014/main" id="{87ACDD12-7A0B-9986-1B52-8D0901FBED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B9213FF-FAE9-052E-A630-D01711723C6C}"/>
              </a:ext>
            </a:extLst>
          </p:cNvPr>
          <p:cNvSpPr/>
          <p:nvPr/>
        </p:nvSpPr>
        <p:spPr>
          <a:xfrm>
            <a:off x="-1146568" y="2752202"/>
            <a:ext cx="8501135" cy="2324432"/>
          </a:xfrm>
          <a:prstGeom prst="roundRect">
            <a:avLst>
              <a:gd name="adj" fmla="val 50000"/>
            </a:avLst>
          </a:prstGeom>
          <a:ln w="9525">
            <a:noFill/>
          </a:ln>
          <a:effectLst>
            <a:outerShdw blurRad="317500" dist="38100" dir="2700000" algn="tl" rotWithShape="0">
              <a:schemeClr val="bg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fek 1.5 AAA"/>
            </a:endParaRPr>
          </a:p>
        </p:txBody>
      </p:sp>
      <p:sp>
        <p:nvSpPr>
          <p:cNvPr id="4" name="Title 121">
            <a:extLst>
              <a:ext uri="{FF2B5EF4-FFF2-40B4-BE49-F238E27FC236}">
                <a16:creationId xmlns:a16="http://schemas.microsoft.com/office/drawing/2014/main" id="{C6D0045C-8A3C-4F16-ED2D-EC2F64903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708" y="630516"/>
            <a:ext cx="11120581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המשימה שלנו: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itle 121">
            <a:extLst>
              <a:ext uri="{FF2B5EF4-FFF2-40B4-BE49-F238E27FC236}">
                <a16:creationId xmlns:a16="http://schemas.microsoft.com/office/drawing/2014/main" id="{2D5F1193-A6B7-AC94-EA0F-AF84C59127E7}"/>
              </a:ext>
            </a:extLst>
          </p:cNvPr>
          <p:cNvSpPr txBox="1">
            <a:spLocks/>
          </p:cNvSpPr>
          <p:nvPr/>
        </p:nvSpPr>
        <p:spPr>
          <a:xfrm>
            <a:off x="535708" y="1587716"/>
            <a:ext cx="11120581" cy="372923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he-IL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מתן תרופות בכל מצב, בכל נקודה, ברמת שירות גבוהה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699A345-79B4-A391-B790-934BE3933B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82923" y="6328498"/>
            <a:ext cx="589815" cy="361054"/>
          </a:xfrm>
          <a:prstGeom prst="rect">
            <a:avLst/>
          </a:prstGeom>
        </p:spPr>
      </p:pic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FE7A6E3F-51F9-EACE-182C-5C8A9AC44033}"/>
              </a:ext>
            </a:extLst>
          </p:cNvPr>
          <p:cNvSpPr txBox="1">
            <a:spLocks/>
          </p:cNvSpPr>
          <p:nvPr/>
        </p:nvSpPr>
        <p:spPr>
          <a:xfrm>
            <a:off x="10970115" y="6361244"/>
            <a:ext cx="5378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 Light"/>
                <a:ea typeface="+mn-ea"/>
                <a:cs typeface="Afek 1.5 AAA"/>
              </a:rPr>
              <a:t> 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|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567A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DE0805-8A39-E551-4F73-9B61010B3C72}"/>
              </a:ext>
            </a:extLst>
          </p:cNvPr>
          <p:cNvSpPr txBox="1"/>
          <p:nvPr/>
        </p:nvSpPr>
        <p:spPr>
          <a:xfrm>
            <a:off x="1117600" y="1087907"/>
            <a:ext cx="9956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he-IL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להוות רשת הביטחון הלוגיסטית של מערכת הבריאות בישראל</a:t>
            </a:r>
            <a:endParaRPr kumimoji="0" lang="en-IL" sz="28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Teva Sans"/>
              <a:ea typeface="+mn-ea"/>
              <a:cs typeface="Afek 1.5 AA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637168-92E9-3C2D-935F-40712C1A2E44}"/>
              </a:ext>
            </a:extLst>
          </p:cNvPr>
          <p:cNvSpPr txBox="1"/>
          <p:nvPr/>
        </p:nvSpPr>
        <p:spPr>
          <a:xfrm>
            <a:off x="879430" y="3120354"/>
            <a:ext cx="6050824" cy="1588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he-IL" sz="3600" dirty="0">
                <a:solidFill>
                  <a:srgbClr val="00567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אנו עושים זאת בעזרת יכולות פרמצבטיות וטכנולוגיות מובילות בעולם</a:t>
            </a:r>
            <a:endParaRPr kumimoji="0" lang="he-IL" sz="3600" b="1" i="0" u="none" strike="noStrike" kern="1200" cap="none" spc="0" normalizeH="0" baseline="0" noProof="0" dirty="0">
              <a:ln>
                <a:noFill/>
              </a:ln>
              <a:solidFill>
                <a:srgbClr val="00567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79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4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video>
          </p:childTnLst>
        </p:cTn>
      </p:par>
    </p:tnLst>
    <p:bldLst>
      <p:bldP spid="17" grpId="0" animBg="1"/>
      <p:bldP spid="4" grpId="0"/>
      <p:bldP spid="9" grpId="0"/>
      <p:bldP spid="11" grpId="0"/>
      <p:bldP spid="1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45721-4CAD-2896-BEA8-9ABCDD129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water splashing&#10;&#10;AI-generated content may be incorrect.">
            <a:extLst>
              <a:ext uri="{FF2B5EF4-FFF2-40B4-BE49-F238E27FC236}">
                <a16:creationId xmlns:a16="http://schemas.microsoft.com/office/drawing/2014/main" id="{D6EDF77D-7768-6281-0864-16B15D5EC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21">
            <a:extLst>
              <a:ext uri="{FF2B5EF4-FFF2-40B4-BE49-F238E27FC236}">
                <a16:creationId xmlns:a16="http://schemas.microsoft.com/office/drawing/2014/main" id="{A36A9402-3FF4-0ABC-10F1-65C7AC6162BD}"/>
              </a:ext>
            </a:extLst>
          </p:cNvPr>
          <p:cNvSpPr txBox="1">
            <a:spLocks/>
          </p:cNvSpPr>
          <p:nvPr/>
        </p:nvSpPr>
        <p:spPr>
          <a:xfrm>
            <a:off x="1444192" y="463540"/>
            <a:ext cx="9303617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36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סלא</a:t>
            </a:r>
            <a:r>
              <a:rPr lang="he-IL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במספרים....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F68EDC6-3666-C56C-03C4-BD664B766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82923" y="6328498"/>
            <a:ext cx="589815" cy="361054"/>
          </a:xfrm>
          <a:prstGeom prst="rect">
            <a:avLst/>
          </a:prstGeom>
        </p:spPr>
      </p:pic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89334B37-8B23-7998-6404-682A0EB4169A}"/>
              </a:ext>
            </a:extLst>
          </p:cNvPr>
          <p:cNvSpPr txBox="1">
            <a:spLocks/>
          </p:cNvSpPr>
          <p:nvPr/>
        </p:nvSpPr>
        <p:spPr>
          <a:xfrm>
            <a:off x="10970115" y="6361244"/>
            <a:ext cx="5378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  <a:ea typeface="+mn-ea"/>
                <a:cs typeface="Afek 1.5 AAA"/>
              </a:rPr>
              <a:t> 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|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A119DA0-0CA9-E1A4-5236-1EE7679B21D5}"/>
              </a:ext>
            </a:extLst>
          </p:cNvPr>
          <p:cNvGrpSpPr/>
          <p:nvPr/>
        </p:nvGrpSpPr>
        <p:grpSpPr>
          <a:xfrm>
            <a:off x="576241" y="1412133"/>
            <a:ext cx="11039519" cy="3784731"/>
            <a:chOff x="576241" y="1412133"/>
            <a:chExt cx="11039519" cy="3784731"/>
          </a:xfrm>
        </p:grpSpPr>
        <p:sp useBgFill="1"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152B8A8-6DF5-54C5-D418-21F8C271C0F8}"/>
                </a:ext>
              </a:extLst>
            </p:cNvPr>
            <p:cNvSpPr/>
            <p:nvPr/>
          </p:nvSpPr>
          <p:spPr>
            <a:xfrm>
              <a:off x="8130959" y="2765648"/>
              <a:ext cx="3484800" cy="1068635"/>
            </a:xfrm>
            <a:prstGeom prst="roundRect">
              <a:avLst>
                <a:gd name="adj" fmla="val 50000"/>
              </a:avLst>
            </a:prstGeom>
            <a:ln w="9525">
              <a:gradFill flip="none" rotWithShape="1">
                <a:gsLst>
                  <a:gs pos="56300">
                    <a:schemeClr val="bg1">
                      <a:alpha val="33000"/>
                    </a:schemeClr>
                  </a:gs>
                  <a:gs pos="0">
                    <a:srgbClr val="002060">
                      <a:alpha val="0"/>
                    </a:srgbClr>
                  </a:gs>
                  <a:gs pos="100000">
                    <a:srgbClr val="7EFBC6">
                      <a:alpha val="52000"/>
                    </a:srgb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itle 121">
              <a:extLst>
                <a:ext uri="{FF2B5EF4-FFF2-40B4-BE49-F238E27FC236}">
                  <a16:creationId xmlns:a16="http://schemas.microsoft.com/office/drawing/2014/main" id="{97B9830E-58BF-1853-2A6F-2D298CA8F6BB}"/>
                </a:ext>
              </a:extLst>
            </p:cNvPr>
            <p:cNvSpPr txBox="1">
              <a:spLocks/>
            </p:cNvSpPr>
            <p:nvPr/>
          </p:nvSpPr>
          <p:spPr>
            <a:xfrm>
              <a:off x="8249017" y="3310127"/>
              <a:ext cx="2250270" cy="2585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kern="1200">
                  <a:gradFill>
                    <a:gsLst>
                      <a:gs pos="0">
                        <a:schemeClr val="tx2"/>
                      </a:gs>
                      <a:gs pos="100000">
                        <a:schemeClr val="accent1"/>
                      </a:gs>
                    </a:gsLst>
                    <a:lin ang="0" scaled="0"/>
                  </a:gra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defRPr/>
              </a:pPr>
              <a:r>
                <a:rPr lang="he-IL" sz="1200" dirty="0">
                  <a:solidFill>
                    <a:srgbClr val="00567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אוטומציה מתקדמת בקנה מידה גדול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6" name="Title 121">
              <a:extLst>
                <a:ext uri="{FF2B5EF4-FFF2-40B4-BE49-F238E27FC236}">
                  <a16:creationId xmlns:a16="http://schemas.microsoft.com/office/drawing/2014/main" id="{7382B61C-4E30-9327-1AC0-1C9DD3895464}"/>
                </a:ext>
              </a:extLst>
            </p:cNvPr>
            <p:cNvSpPr txBox="1">
              <a:spLocks/>
            </p:cNvSpPr>
            <p:nvPr/>
          </p:nvSpPr>
          <p:spPr>
            <a:xfrm>
              <a:off x="8320667" y="3024260"/>
              <a:ext cx="210697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kern="1200">
                  <a:gradFill>
                    <a:gsLst>
                      <a:gs pos="0">
                        <a:schemeClr val="tx2"/>
                      </a:gs>
                      <a:gs pos="100000">
                        <a:schemeClr val="accent1"/>
                      </a:gs>
                    </a:gsLst>
                    <a:lin ang="0" scaled="0"/>
                  </a:gra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defRPr/>
              </a:pPr>
              <a:r>
                <a:rPr lang="he-IL" sz="2000" b="1" dirty="0">
                  <a:solidFill>
                    <a:srgbClr val="00567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11 עגורנים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 useBgFill="1"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E0ABF52-B181-F68A-E148-40356FE49149}"/>
                </a:ext>
              </a:extLst>
            </p:cNvPr>
            <p:cNvSpPr/>
            <p:nvPr/>
          </p:nvSpPr>
          <p:spPr>
            <a:xfrm>
              <a:off x="8130960" y="1415083"/>
              <a:ext cx="3484800" cy="1068635"/>
            </a:xfrm>
            <a:prstGeom prst="roundRect">
              <a:avLst>
                <a:gd name="adj" fmla="val 50000"/>
              </a:avLst>
            </a:prstGeom>
            <a:ln w="9525">
              <a:gradFill flip="none" rotWithShape="1">
                <a:gsLst>
                  <a:gs pos="56300">
                    <a:schemeClr val="bg1">
                      <a:alpha val="33000"/>
                    </a:schemeClr>
                  </a:gs>
                  <a:gs pos="0">
                    <a:srgbClr val="002060">
                      <a:alpha val="0"/>
                    </a:srgbClr>
                  </a:gs>
                  <a:gs pos="100000">
                    <a:srgbClr val="7EFBC6">
                      <a:alpha val="52000"/>
                    </a:srgb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le 121">
              <a:extLst>
                <a:ext uri="{FF2B5EF4-FFF2-40B4-BE49-F238E27FC236}">
                  <a16:creationId xmlns:a16="http://schemas.microsoft.com/office/drawing/2014/main" id="{19FC12EA-900B-6757-893A-C6A3D8A8480D}"/>
                </a:ext>
              </a:extLst>
            </p:cNvPr>
            <p:cNvSpPr txBox="1">
              <a:spLocks/>
            </p:cNvSpPr>
            <p:nvPr/>
          </p:nvSpPr>
          <p:spPr>
            <a:xfrm>
              <a:off x="8320667" y="1697690"/>
              <a:ext cx="2106970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kern="1200">
                  <a:gradFill>
                    <a:gsLst>
                      <a:gs pos="0">
                        <a:schemeClr val="tx2"/>
                      </a:gs>
                      <a:gs pos="100000">
                        <a:schemeClr val="accent1"/>
                      </a:gs>
                    </a:gsLst>
                    <a:lin ang="0" scaled="0"/>
                  </a:gra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defRPr/>
              </a:pPr>
              <a:r>
                <a:rPr lang="he-IL" sz="1600" b="1" dirty="0">
                  <a:solidFill>
                    <a:srgbClr val="00567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20,000~  </a:t>
              </a:r>
              <a:r>
                <a:rPr lang="he-IL" sz="1600" b="1" dirty="0" err="1">
                  <a:solidFill>
                    <a:srgbClr val="00567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מק"טים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" name="Title 121">
              <a:extLst>
                <a:ext uri="{FF2B5EF4-FFF2-40B4-BE49-F238E27FC236}">
                  <a16:creationId xmlns:a16="http://schemas.microsoft.com/office/drawing/2014/main" id="{E891C246-0706-C921-AF23-A4A13F64330A}"/>
                </a:ext>
              </a:extLst>
            </p:cNvPr>
            <p:cNvSpPr txBox="1">
              <a:spLocks/>
            </p:cNvSpPr>
            <p:nvPr/>
          </p:nvSpPr>
          <p:spPr>
            <a:xfrm>
              <a:off x="8537398" y="1928179"/>
              <a:ext cx="1673508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kern="1200">
                  <a:gradFill>
                    <a:gsLst>
                      <a:gs pos="0">
                        <a:schemeClr val="tx2"/>
                      </a:gs>
                      <a:gs pos="100000">
                        <a:schemeClr val="accent1"/>
                      </a:gs>
                    </a:gsLst>
                    <a:lin ang="0" scaled="0"/>
                  </a:gra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defRPr/>
              </a:pPr>
              <a:r>
                <a:rPr lang="he-IL" sz="1600" b="1" dirty="0">
                  <a:solidFill>
                    <a:srgbClr val="00567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72,000 משטחים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 useBgFill="1"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1D17A34-E60F-21C5-74D7-89811D587B2F}"/>
                </a:ext>
              </a:extLst>
            </p:cNvPr>
            <p:cNvSpPr/>
            <p:nvPr/>
          </p:nvSpPr>
          <p:spPr>
            <a:xfrm>
              <a:off x="4377512" y="1412133"/>
              <a:ext cx="3484800" cy="1068635"/>
            </a:xfrm>
            <a:prstGeom prst="roundRect">
              <a:avLst>
                <a:gd name="adj" fmla="val 50000"/>
              </a:avLst>
            </a:prstGeom>
            <a:ln w="9525">
              <a:gradFill flip="none" rotWithShape="1">
                <a:gsLst>
                  <a:gs pos="56300">
                    <a:schemeClr val="bg1">
                      <a:alpha val="33000"/>
                    </a:schemeClr>
                  </a:gs>
                  <a:gs pos="0">
                    <a:srgbClr val="002060">
                      <a:alpha val="0"/>
                    </a:srgbClr>
                  </a:gs>
                  <a:gs pos="100000">
                    <a:srgbClr val="7EFBC6">
                      <a:alpha val="52000"/>
                    </a:srgb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le 121">
              <a:extLst>
                <a:ext uri="{FF2B5EF4-FFF2-40B4-BE49-F238E27FC236}">
                  <a16:creationId xmlns:a16="http://schemas.microsoft.com/office/drawing/2014/main" id="{C8C122EF-AA36-0D44-917A-2C6A574FB4B8}"/>
                </a:ext>
              </a:extLst>
            </p:cNvPr>
            <p:cNvSpPr txBox="1">
              <a:spLocks/>
            </p:cNvSpPr>
            <p:nvPr/>
          </p:nvSpPr>
          <p:spPr>
            <a:xfrm>
              <a:off x="4644950" y="1974207"/>
              <a:ext cx="2106970" cy="2585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kern="1200">
                  <a:gradFill>
                    <a:gsLst>
                      <a:gs pos="0">
                        <a:schemeClr val="tx2"/>
                      </a:gs>
                      <a:gs pos="100000">
                        <a:schemeClr val="accent1"/>
                      </a:gs>
                    </a:gsLst>
                    <a:lin ang="0" scaled="0"/>
                  </a:gra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defRPr/>
              </a:pPr>
              <a:r>
                <a:rPr lang="he-IL" sz="1200" dirty="0">
                  <a:solidFill>
                    <a:srgbClr val="00567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משטחים באזור הקירור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" name="Title 121">
              <a:extLst>
                <a:ext uri="{FF2B5EF4-FFF2-40B4-BE49-F238E27FC236}">
                  <a16:creationId xmlns:a16="http://schemas.microsoft.com/office/drawing/2014/main" id="{F56A7BE9-F21A-A05F-F6EC-30120A0704BE}"/>
                </a:ext>
              </a:extLst>
            </p:cNvPr>
            <p:cNvSpPr txBox="1">
              <a:spLocks/>
            </p:cNvSpPr>
            <p:nvPr/>
          </p:nvSpPr>
          <p:spPr>
            <a:xfrm>
              <a:off x="4644950" y="1688340"/>
              <a:ext cx="210697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kern="1200">
                  <a:gradFill>
                    <a:gsLst>
                      <a:gs pos="0">
                        <a:schemeClr val="tx2"/>
                      </a:gs>
                      <a:gs pos="100000">
                        <a:schemeClr val="accent1"/>
                      </a:gs>
                    </a:gsLst>
                    <a:lin ang="0" scaled="0"/>
                  </a:gra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defTabSz="914400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567A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  <a:sym typeface="Arial" panose="020B0604020202020204" pitchFamily="34" charset="0"/>
                </a:rPr>
                <a:t>3,000</a:t>
              </a:r>
            </a:p>
          </p:txBody>
        </p:sp>
        <p:sp useBgFill="1"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3269472-D8B8-3E88-55D7-35507674F658}"/>
                </a:ext>
              </a:extLst>
            </p:cNvPr>
            <p:cNvSpPr/>
            <p:nvPr/>
          </p:nvSpPr>
          <p:spPr>
            <a:xfrm>
              <a:off x="576241" y="2771571"/>
              <a:ext cx="3483864" cy="1063271"/>
            </a:xfrm>
            <a:prstGeom prst="roundRect">
              <a:avLst>
                <a:gd name="adj" fmla="val 50000"/>
              </a:avLst>
            </a:prstGeom>
            <a:ln w="9525">
              <a:gradFill flip="none" rotWithShape="1">
                <a:gsLst>
                  <a:gs pos="56300">
                    <a:schemeClr val="bg1">
                      <a:alpha val="33000"/>
                    </a:schemeClr>
                  </a:gs>
                  <a:gs pos="0">
                    <a:srgbClr val="002060">
                      <a:alpha val="0"/>
                    </a:srgbClr>
                  </a:gs>
                  <a:gs pos="100000">
                    <a:srgbClr val="7EFBC6">
                      <a:alpha val="52000"/>
                    </a:srgb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le 121">
              <a:extLst>
                <a:ext uri="{FF2B5EF4-FFF2-40B4-BE49-F238E27FC236}">
                  <a16:creationId xmlns:a16="http://schemas.microsoft.com/office/drawing/2014/main" id="{68A44249-BBF0-1AD9-B04A-3EC82B0C6BED}"/>
                </a:ext>
              </a:extLst>
            </p:cNvPr>
            <p:cNvSpPr txBox="1">
              <a:spLocks/>
            </p:cNvSpPr>
            <p:nvPr/>
          </p:nvSpPr>
          <p:spPr>
            <a:xfrm>
              <a:off x="965434" y="3314442"/>
              <a:ext cx="2231816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kern="1200">
                  <a:gradFill>
                    <a:gsLst>
                      <a:gs pos="0">
                        <a:schemeClr val="tx2"/>
                      </a:gs>
                      <a:gs pos="100000">
                        <a:schemeClr val="accent1"/>
                      </a:gs>
                    </a:gsLst>
                    <a:lin ang="0" scaled="0"/>
                  </a:gra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defRPr/>
              </a:pPr>
              <a:r>
                <a:rPr lang="he-IL" sz="1200" dirty="0">
                  <a:solidFill>
                    <a:srgbClr val="00567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היקפי אחסון רחבים בטווחי טמפרטורות וצרכים שונים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Title 121">
              <a:extLst>
                <a:ext uri="{FF2B5EF4-FFF2-40B4-BE49-F238E27FC236}">
                  <a16:creationId xmlns:a16="http://schemas.microsoft.com/office/drawing/2014/main" id="{342C3556-698B-773D-A61B-3C0BB15C20AA}"/>
                </a:ext>
              </a:extLst>
            </p:cNvPr>
            <p:cNvSpPr txBox="1">
              <a:spLocks/>
            </p:cNvSpPr>
            <p:nvPr/>
          </p:nvSpPr>
          <p:spPr>
            <a:xfrm>
              <a:off x="965434" y="2922186"/>
              <a:ext cx="2231816" cy="4801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kern="1200">
                  <a:gradFill>
                    <a:gsLst>
                      <a:gs pos="0">
                        <a:schemeClr val="tx2"/>
                      </a:gs>
                      <a:gs pos="100000">
                        <a:schemeClr val="accent1"/>
                      </a:gs>
                    </a:gsLst>
                    <a:lin ang="0" scaled="0"/>
                  </a:gra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defTabSz="914400" rtl="1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567A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  <a:sym typeface="Arial" panose="020B0604020202020204" pitchFamily="34" charset="0"/>
                </a:rPr>
                <a:t>15–25 °C, 2–8 °C, –20 °C, 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567A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  <a:sym typeface="Arial" panose="020B0604020202020204" pitchFamily="34" charset="0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567A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  <a:sym typeface="Arial" panose="020B0604020202020204" pitchFamily="34" charset="0"/>
                </a:rPr>
                <a:t>–60 °C, –80 °C</a:t>
              </a:r>
            </a:p>
          </p:txBody>
        </p:sp>
        <p:sp useBgFill="1"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BB36AB0-62BA-836A-159E-6BF8018B67B6}"/>
                </a:ext>
              </a:extLst>
            </p:cNvPr>
            <p:cNvSpPr/>
            <p:nvPr/>
          </p:nvSpPr>
          <p:spPr>
            <a:xfrm>
              <a:off x="4377512" y="2765648"/>
              <a:ext cx="3484800" cy="1068635"/>
            </a:xfrm>
            <a:prstGeom prst="roundRect">
              <a:avLst>
                <a:gd name="adj" fmla="val 50000"/>
              </a:avLst>
            </a:prstGeom>
            <a:ln w="9525">
              <a:gradFill flip="none" rotWithShape="1">
                <a:gsLst>
                  <a:gs pos="56300">
                    <a:schemeClr val="bg1">
                      <a:alpha val="33000"/>
                    </a:schemeClr>
                  </a:gs>
                  <a:gs pos="0">
                    <a:srgbClr val="002060">
                      <a:alpha val="0"/>
                    </a:srgbClr>
                  </a:gs>
                  <a:gs pos="100000">
                    <a:srgbClr val="7EFBC6">
                      <a:alpha val="52000"/>
                    </a:srgb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itle 121">
              <a:extLst>
                <a:ext uri="{FF2B5EF4-FFF2-40B4-BE49-F238E27FC236}">
                  <a16:creationId xmlns:a16="http://schemas.microsoft.com/office/drawing/2014/main" id="{42FA809C-BABA-3C35-451E-1A1923232F1E}"/>
                </a:ext>
              </a:extLst>
            </p:cNvPr>
            <p:cNvSpPr txBox="1">
              <a:spLocks/>
            </p:cNvSpPr>
            <p:nvPr/>
          </p:nvSpPr>
          <p:spPr>
            <a:xfrm>
              <a:off x="4525860" y="3310127"/>
              <a:ext cx="2345151" cy="2585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kern="1200">
                  <a:gradFill>
                    <a:gsLst>
                      <a:gs pos="0">
                        <a:schemeClr val="tx2"/>
                      </a:gs>
                      <a:gs pos="100000">
                        <a:schemeClr val="accent1"/>
                      </a:gs>
                    </a:gsLst>
                    <a:lin ang="0" scaled="0"/>
                  </a:gra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defRPr/>
              </a:pPr>
              <a:r>
                <a:rPr lang="he-IL" sz="1200" dirty="0">
                  <a:solidFill>
                    <a:srgbClr val="00567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כדי להבטיח טיפול בטוח ומהיר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" name="Title 121">
              <a:extLst>
                <a:ext uri="{FF2B5EF4-FFF2-40B4-BE49-F238E27FC236}">
                  <a16:creationId xmlns:a16="http://schemas.microsoft.com/office/drawing/2014/main" id="{C3611B13-5682-49CD-E6F4-B00ACDFA6DF6}"/>
                </a:ext>
              </a:extLst>
            </p:cNvPr>
            <p:cNvSpPr txBox="1">
              <a:spLocks/>
            </p:cNvSpPr>
            <p:nvPr/>
          </p:nvSpPr>
          <p:spPr>
            <a:xfrm>
              <a:off x="4644950" y="3024260"/>
              <a:ext cx="210697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kern="1200">
                  <a:gradFill>
                    <a:gsLst>
                      <a:gs pos="0">
                        <a:schemeClr val="tx2"/>
                      </a:gs>
                      <a:gs pos="100000">
                        <a:schemeClr val="accent1"/>
                      </a:gs>
                    </a:gsLst>
                    <a:lin ang="0" scaled="0"/>
                  </a:gradFill>
                  <a:latin typeface="+mj-lt"/>
                  <a:ea typeface="+mj-ea"/>
                  <a:cs typeface="+mj-cs"/>
                </a:defRPr>
              </a:lvl1pPr>
            </a:lstStyle>
            <a:p>
              <a:pPr lvl="0" rtl="0">
                <a:defRPr/>
              </a:pPr>
              <a:r>
                <a:rPr lang="he-IL" sz="2000" b="1" dirty="0">
                  <a:solidFill>
                    <a:srgbClr val="00567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3 </a:t>
              </a:r>
              <a:r>
                <a:rPr lang="he-IL" sz="2000" b="1" dirty="0" err="1">
                  <a:solidFill>
                    <a:srgbClr val="00567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מודולות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 useBgFill="1"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E30AC3F-1CC8-A2FE-EBD0-C142EB62B2DF}"/>
                </a:ext>
              </a:extLst>
            </p:cNvPr>
            <p:cNvSpPr/>
            <p:nvPr/>
          </p:nvSpPr>
          <p:spPr>
            <a:xfrm>
              <a:off x="576241" y="4133593"/>
              <a:ext cx="3483864" cy="1063271"/>
            </a:xfrm>
            <a:prstGeom prst="roundRect">
              <a:avLst>
                <a:gd name="adj" fmla="val 50000"/>
              </a:avLst>
            </a:prstGeom>
            <a:ln w="9525">
              <a:gradFill flip="none" rotWithShape="1">
                <a:gsLst>
                  <a:gs pos="56300">
                    <a:schemeClr val="bg1">
                      <a:alpha val="33000"/>
                    </a:schemeClr>
                  </a:gs>
                  <a:gs pos="0">
                    <a:srgbClr val="002060">
                      <a:alpha val="0"/>
                    </a:srgbClr>
                  </a:gs>
                  <a:gs pos="100000">
                    <a:srgbClr val="7EFBC6">
                      <a:alpha val="52000"/>
                    </a:srgb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itle 121">
              <a:extLst>
                <a:ext uri="{FF2B5EF4-FFF2-40B4-BE49-F238E27FC236}">
                  <a16:creationId xmlns:a16="http://schemas.microsoft.com/office/drawing/2014/main" id="{1ADDFB3B-31C3-648B-36F1-209A04CE7278}"/>
                </a:ext>
              </a:extLst>
            </p:cNvPr>
            <p:cNvSpPr txBox="1">
              <a:spLocks/>
            </p:cNvSpPr>
            <p:nvPr/>
          </p:nvSpPr>
          <p:spPr>
            <a:xfrm>
              <a:off x="1183837" y="4714490"/>
              <a:ext cx="179501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kern="1200">
                  <a:gradFill>
                    <a:gsLst>
                      <a:gs pos="0">
                        <a:schemeClr val="tx2"/>
                      </a:gs>
                      <a:gs pos="100000">
                        <a:schemeClr val="accent1"/>
                      </a:gs>
                    </a:gsLst>
                    <a:lin ang="0" scaled="0"/>
                  </a:gra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defRPr/>
              </a:pPr>
              <a:r>
                <a:rPr lang="he-IL" sz="2000" b="1" dirty="0">
                  <a:solidFill>
                    <a:srgbClr val="00567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82</a:t>
              </a:r>
              <a:r>
                <a:rPr lang="he-IL" sz="1200" dirty="0">
                  <a:solidFill>
                    <a:srgbClr val="00567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 רציפי טעינה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" name="Title 121">
              <a:extLst>
                <a:ext uri="{FF2B5EF4-FFF2-40B4-BE49-F238E27FC236}">
                  <a16:creationId xmlns:a16="http://schemas.microsoft.com/office/drawing/2014/main" id="{B814B909-C945-94AF-D5DD-90DA229D7305}"/>
                </a:ext>
              </a:extLst>
            </p:cNvPr>
            <p:cNvSpPr txBox="1">
              <a:spLocks/>
            </p:cNvSpPr>
            <p:nvPr/>
          </p:nvSpPr>
          <p:spPr>
            <a:xfrm>
              <a:off x="1183878" y="4369661"/>
              <a:ext cx="179492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kern="1200">
                  <a:gradFill>
                    <a:gsLst>
                      <a:gs pos="0">
                        <a:schemeClr val="tx2"/>
                      </a:gs>
                      <a:gs pos="100000">
                        <a:schemeClr val="accent1"/>
                      </a:gs>
                    </a:gsLst>
                    <a:lin ang="0" scaled="0"/>
                  </a:gra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defRPr/>
              </a:pPr>
              <a:r>
                <a:rPr lang="he-IL" sz="2000" b="1" dirty="0">
                  <a:solidFill>
                    <a:srgbClr val="00567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100</a:t>
              </a:r>
              <a:r>
                <a:rPr lang="he-IL" sz="1200" dirty="0">
                  <a:solidFill>
                    <a:srgbClr val="00567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 כלי רכב ומלגזות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 useBgFill="1"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0CE06766-8A9B-D0E7-ED4E-E975B68147AE}"/>
                </a:ext>
              </a:extLst>
            </p:cNvPr>
            <p:cNvSpPr/>
            <p:nvPr/>
          </p:nvSpPr>
          <p:spPr>
            <a:xfrm>
              <a:off x="4377512" y="4128229"/>
              <a:ext cx="3484800" cy="1068635"/>
            </a:xfrm>
            <a:prstGeom prst="roundRect">
              <a:avLst>
                <a:gd name="adj" fmla="val 50000"/>
              </a:avLst>
            </a:prstGeom>
            <a:ln w="9525">
              <a:gradFill flip="none" rotWithShape="1">
                <a:gsLst>
                  <a:gs pos="56300">
                    <a:schemeClr val="bg1">
                      <a:alpha val="33000"/>
                    </a:schemeClr>
                  </a:gs>
                  <a:gs pos="0">
                    <a:srgbClr val="002060">
                      <a:alpha val="0"/>
                    </a:srgbClr>
                  </a:gs>
                  <a:gs pos="100000">
                    <a:srgbClr val="7EFBC6">
                      <a:alpha val="52000"/>
                    </a:srgb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Title 121">
              <a:extLst>
                <a:ext uri="{FF2B5EF4-FFF2-40B4-BE49-F238E27FC236}">
                  <a16:creationId xmlns:a16="http://schemas.microsoft.com/office/drawing/2014/main" id="{2BFAE84F-0698-6B93-5806-B28E053C0977}"/>
                </a:ext>
              </a:extLst>
            </p:cNvPr>
            <p:cNvSpPr txBox="1">
              <a:spLocks/>
            </p:cNvSpPr>
            <p:nvPr/>
          </p:nvSpPr>
          <p:spPr>
            <a:xfrm>
              <a:off x="4483530" y="4626266"/>
              <a:ext cx="2429810" cy="2585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kern="1200">
                  <a:gradFill>
                    <a:gsLst>
                      <a:gs pos="0">
                        <a:schemeClr val="tx2"/>
                      </a:gs>
                      <a:gs pos="100000">
                        <a:schemeClr val="accent1"/>
                      </a:gs>
                    </a:gsLst>
                    <a:lin ang="0" scaled="0"/>
                  </a:gra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defRPr/>
              </a:pPr>
              <a:r>
                <a:rPr lang="he-IL" sz="1200" dirty="0">
                  <a:solidFill>
                    <a:srgbClr val="00567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בטוח לשימוש בסמים וקנאביס רפואי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2" name="Title 121">
              <a:extLst>
                <a:ext uri="{FF2B5EF4-FFF2-40B4-BE49-F238E27FC236}">
                  <a16:creationId xmlns:a16="http://schemas.microsoft.com/office/drawing/2014/main" id="{8532F439-47A1-153D-47B1-CAF482CB22E1}"/>
                </a:ext>
              </a:extLst>
            </p:cNvPr>
            <p:cNvSpPr txBox="1">
              <a:spLocks/>
            </p:cNvSpPr>
            <p:nvPr/>
          </p:nvSpPr>
          <p:spPr>
            <a:xfrm>
              <a:off x="4644950" y="4340399"/>
              <a:ext cx="210697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kern="1200">
                  <a:gradFill>
                    <a:gsLst>
                      <a:gs pos="0">
                        <a:schemeClr val="tx2"/>
                      </a:gs>
                      <a:gs pos="100000">
                        <a:schemeClr val="accent1"/>
                      </a:gs>
                    </a:gsLst>
                    <a:lin ang="0" scaled="0"/>
                  </a:gra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defRPr/>
              </a:pPr>
              <a:r>
                <a:rPr lang="he-IL" sz="2000" b="1" dirty="0">
                  <a:solidFill>
                    <a:srgbClr val="00567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450 משטחים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 useBgFill="1"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4407ADB3-D6D5-6CCC-7069-9CC760A7A21C}"/>
                </a:ext>
              </a:extLst>
            </p:cNvPr>
            <p:cNvSpPr/>
            <p:nvPr/>
          </p:nvSpPr>
          <p:spPr>
            <a:xfrm>
              <a:off x="8130959" y="4128229"/>
              <a:ext cx="3484800" cy="1068635"/>
            </a:xfrm>
            <a:prstGeom prst="roundRect">
              <a:avLst>
                <a:gd name="adj" fmla="val 50000"/>
              </a:avLst>
            </a:prstGeom>
            <a:ln w="9525">
              <a:gradFill flip="none" rotWithShape="1">
                <a:gsLst>
                  <a:gs pos="56300">
                    <a:schemeClr val="bg1">
                      <a:alpha val="33000"/>
                    </a:schemeClr>
                  </a:gs>
                  <a:gs pos="0">
                    <a:srgbClr val="002060">
                      <a:alpha val="0"/>
                    </a:srgbClr>
                  </a:gs>
                  <a:gs pos="100000">
                    <a:srgbClr val="7EFBC6">
                      <a:alpha val="52000"/>
                    </a:srgb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itle 121">
              <a:extLst>
                <a:ext uri="{FF2B5EF4-FFF2-40B4-BE49-F238E27FC236}">
                  <a16:creationId xmlns:a16="http://schemas.microsoft.com/office/drawing/2014/main" id="{AEA2C9AE-EFA5-326A-C54D-06CBDB85B0B2}"/>
                </a:ext>
              </a:extLst>
            </p:cNvPr>
            <p:cNvSpPr txBox="1">
              <a:spLocks/>
            </p:cNvSpPr>
            <p:nvPr/>
          </p:nvSpPr>
          <p:spPr>
            <a:xfrm>
              <a:off x="8293570" y="4420044"/>
              <a:ext cx="2161165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algn="ct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kern="1200">
                  <a:gradFill>
                    <a:gsLst>
                      <a:gs pos="0">
                        <a:schemeClr val="tx2"/>
                      </a:gs>
                      <a:gs pos="100000">
                        <a:schemeClr val="accent1"/>
                      </a:gs>
                    </a:gsLst>
                    <a:lin ang="0" scaled="0"/>
                  </a:gra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567A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  <a:sym typeface="Arial" panose="020B0604020202020204" pitchFamily="34" charset="0"/>
                </a:rPr>
                <a:t>Gate 1 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567A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  <a:sym typeface="Arial" panose="020B0604020202020204" pitchFamily="34" charset="0"/>
                </a:rPr>
              </a:br>
              <a:r>
                <a:rPr kumimoji="0" lang="he-IL" sz="1600" i="0" u="none" strike="noStrike" kern="1200" cap="none" spc="0" normalizeH="0" baseline="0" noProof="0" dirty="0">
                  <a:ln>
                    <a:noFill/>
                  </a:ln>
                  <a:solidFill>
                    <a:srgbClr val="00567A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  <a:sym typeface="Arial" panose="020B0604020202020204" pitchFamily="34" charset="0"/>
                </a:rPr>
                <a:t>אזור ייעודי לליקוט ידני</a:t>
              </a:r>
              <a:endPara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 useBgFill="1"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9D44F2AF-A51E-F106-CAE6-778C4992B509}"/>
                </a:ext>
              </a:extLst>
            </p:cNvPr>
            <p:cNvSpPr/>
            <p:nvPr/>
          </p:nvSpPr>
          <p:spPr>
            <a:xfrm>
              <a:off x="576241" y="1412133"/>
              <a:ext cx="3484800" cy="1068635"/>
            </a:xfrm>
            <a:prstGeom prst="roundRect">
              <a:avLst>
                <a:gd name="adj" fmla="val 50000"/>
              </a:avLst>
            </a:prstGeom>
            <a:ln w="9525">
              <a:gradFill flip="none" rotWithShape="1">
                <a:gsLst>
                  <a:gs pos="56300">
                    <a:schemeClr val="bg1">
                      <a:alpha val="33000"/>
                    </a:schemeClr>
                  </a:gs>
                  <a:gs pos="0">
                    <a:srgbClr val="002060">
                      <a:alpha val="0"/>
                    </a:srgbClr>
                  </a:gs>
                  <a:gs pos="100000">
                    <a:srgbClr val="7EFBC6">
                      <a:alpha val="52000"/>
                    </a:srgb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itle 121">
              <a:extLst>
                <a:ext uri="{FF2B5EF4-FFF2-40B4-BE49-F238E27FC236}">
                  <a16:creationId xmlns:a16="http://schemas.microsoft.com/office/drawing/2014/main" id="{7478FBF5-C7E7-EA7E-3709-20D5EDB6020F}"/>
                </a:ext>
              </a:extLst>
            </p:cNvPr>
            <p:cNvSpPr txBox="1">
              <a:spLocks/>
            </p:cNvSpPr>
            <p:nvPr/>
          </p:nvSpPr>
          <p:spPr>
            <a:xfrm>
              <a:off x="1053145" y="1677985"/>
              <a:ext cx="2056395" cy="590931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ctr">
                <a:defRPr/>
              </a:pPr>
              <a:r>
                <a:rPr lang="he-IL" sz="1800" b="1" dirty="0">
                  <a:solidFill>
                    <a:srgbClr val="00567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מרכז לוגיסטי 
</a:t>
              </a:r>
              <a:r>
                <a:rPr lang="he-IL" sz="1800" dirty="0">
                  <a:solidFill>
                    <a:srgbClr val="00567A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77,000 מ"ר</a:t>
              </a:r>
              <a:endPara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71BAB55-12CF-3865-C8CF-B6A7C1C85B2E}"/>
              </a:ext>
            </a:extLst>
          </p:cNvPr>
          <p:cNvGrpSpPr/>
          <p:nvPr/>
        </p:nvGrpSpPr>
        <p:grpSpPr>
          <a:xfrm>
            <a:off x="10586452" y="2889584"/>
            <a:ext cx="822084" cy="822084"/>
            <a:chOff x="8285046" y="2889584"/>
            <a:chExt cx="822084" cy="822084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633B217-1F1C-1BC0-5002-D6C608B95586}"/>
                </a:ext>
              </a:extLst>
            </p:cNvPr>
            <p:cNvSpPr/>
            <p:nvPr/>
          </p:nvSpPr>
          <p:spPr>
            <a:xfrm>
              <a:off x="8285046" y="2889584"/>
              <a:ext cx="822084" cy="8220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chemeClr val="accent3">
                  <a:satMod val="175000"/>
                  <a:alpha val="11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485452A9-DDD6-4829-F125-17775803A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47053" y="3024260"/>
              <a:ext cx="498070" cy="498070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07DA0D0-8B36-BFFE-AE7D-26DACE601C72}"/>
              </a:ext>
            </a:extLst>
          </p:cNvPr>
          <p:cNvGrpSpPr/>
          <p:nvPr/>
        </p:nvGrpSpPr>
        <p:grpSpPr>
          <a:xfrm>
            <a:off x="10586452" y="1525354"/>
            <a:ext cx="822084" cy="822084"/>
            <a:chOff x="8285046" y="1525354"/>
            <a:chExt cx="822084" cy="822084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19BBB2C-C06E-B3D6-A24C-44CD7EAC15F1}"/>
                </a:ext>
              </a:extLst>
            </p:cNvPr>
            <p:cNvSpPr/>
            <p:nvPr/>
          </p:nvSpPr>
          <p:spPr>
            <a:xfrm>
              <a:off x="8285046" y="1525354"/>
              <a:ext cx="822084" cy="8220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chemeClr val="accent3">
                  <a:satMod val="175000"/>
                  <a:alpha val="11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C5EEC924-A8EC-6AD7-E0C1-6BE3D7A50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481861" y="1706171"/>
              <a:ext cx="428454" cy="428454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4D76C8C-53A7-0C3F-831C-21EC036E8594}"/>
              </a:ext>
            </a:extLst>
          </p:cNvPr>
          <p:cNvGrpSpPr/>
          <p:nvPr/>
        </p:nvGrpSpPr>
        <p:grpSpPr>
          <a:xfrm>
            <a:off x="6822500" y="1525354"/>
            <a:ext cx="822084" cy="822084"/>
            <a:chOff x="4550098" y="1525354"/>
            <a:chExt cx="822084" cy="822084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8A7D0EA-06D1-0F9C-488C-CD6BBFD2C564}"/>
                </a:ext>
              </a:extLst>
            </p:cNvPr>
            <p:cNvSpPr/>
            <p:nvPr/>
          </p:nvSpPr>
          <p:spPr>
            <a:xfrm>
              <a:off x="4550098" y="1525354"/>
              <a:ext cx="822084" cy="8220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chemeClr val="accent3">
                  <a:satMod val="175000"/>
                  <a:alpha val="11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1195F4EA-E837-3B8A-9B27-154325814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754171" y="1706286"/>
              <a:ext cx="420159" cy="420159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334A30F-F76A-382E-85A0-37B1FA4F5852}"/>
              </a:ext>
            </a:extLst>
          </p:cNvPr>
          <p:cNvGrpSpPr/>
          <p:nvPr/>
        </p:nvGrpSpPr>
        <p:grpSpPr>
          <a:xfrm>
            <a:off x="3018735" y="2879160"/>
            <a:ext cx="822084" cy="822084"/>
            <a:chOff x="748152" y="2879160"/>
            <a:chExt cx="822084" cy="822084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145C5EB-6C71-EE6B-26CD-AFB56B02E37B}"/>
                </a:ext>
              </a:extLst>
            </p:cNvPr>
            <p:cNvSpPr/>
            <p:nvPr/>
          </p:nvSpPr>
          <p:spPr>
            <a:xfrm>
              <a:off x="748152" y="2879160"/>
              <a:ext cx="822084" cy="8220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chemeClr val="accent3">
                  <a:satMod val="175000"/>
                  <a:alpha val="11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E0F07B03-A229-8C19-B52E-F14418862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24068" y="3081635"/>
              <a:ext cx="442376" cy="442376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0203849-BA35-2D64-BF83-51C1E769F67A}"/>
              </a:ext>
            </a:extLst>
          </p:cNvPr>
          <p:cNvGrpSpPr/>
          <p:nvPr/>
        </p:nvGrpSpPr>
        <p:grpSpPr>
          <a:xfrm>
            <a:off x="6822007" y="2889584"/>
            <a:ext cx="822084" cy="822084"/>
            <a:chOff x="4549605" y="2889584"/>
            <a:chExt cx="822084" cy="822084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0535CF0-E18E-608F-9DC9-86C301C17930}"/>
                </a:ext>
              </a:extLst>
            </p:cNvPr>
            <p:cNvSpPr/>
            <p:nvPr/>
          </p:nvSpPr>
          <p:spPr>
            <a:xfrm>
              <a:off x="4549605" y="2889584"/>
              <a:ext cx="822084" cy="8220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chemeClr val="accent3">
                  <a:satMod val="175000"/>
                  <a:alpha val="11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71E2B808-BD2D-6330-2FF9-6D906D06B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754523" y="3067843"/>
              <a:ext cx="409982" cy="409982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E9A7839-4C4D-9D77-2B9F-DC8084B438E7}"/>
              </a:ext>
            </a:extLst>
          </p:cNvPr>
          <p:cNvGrpSpPr/>
          <p:nvPr/>
        </p:nvGrpSpPr>
        <p:grpSpPr>
          <a:xfrm>
            <a:off x="3006035" y="4251897"/>
            <a:ext cx="822084" cy="822084"/>
            <a:chOff x="735452" y="4251897"/>
            <a:chExt cx="822084" cy="822084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A2A7E00-5970-F69E-A464-A4DBC30216D6}"/>
                </a:ext>
              </a:extLst>
            </p:cNvPr>
            <p:cNvSpPr/>
            <p:nvPr/>
          </p:nvSpPr>
          <p:spPr>
            <a:xfrm>
              <a:off x="735452" y="4251897"/>
              <a:ext cx="822084" cy="8220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chemeClr val="accent3">
                  <a:satMod val="175000"/>
                  <a:alpha val="11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A38F963F-460D-4090-B924-ACBCECA8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27842" y="4451948"/>
              <a:ext cx="424754" cy="424754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BF97EDE-A3D8-8054-AC60-2CF3437CBE51}"/>
              </a:ext>
            </a:extLst>
          </p:cNvPr>
          <p:cNvGrpSpPr/>
          <p:nvPr/>
        </p:nvGrpSpPr>
        <p:grpSpPr>
          <a:xfrm>
            <a:off x="6822007" y="4239465"/>
            <a:ext cx="822084" cy="822084"/>
            <a:chOff x="4549605" y="4239465"/>
            <a:chExt cx="822084" cy="822084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248D578F-460D-CB84-5EE5-3E9F912772BE}"/>
                </a:ext>
              </a:extLst>
            </p:cNvPr>
            <p:cNvSpPr/>
            <p:nvPr/>
          </p:nvSpPr>
          <p:spPr>
            <a:xfrm>
              <a:off x="4549605" y="4239465"/>
              <a:ext cx="822084" cy="8220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chemeClr val="accent3">
                  <a:satMod val="175000"/>
                  <a:alpha val="11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1" name="Graphic 100">
              <a:extLst>
                <a:ext uri="{FF2B5EF4-FFF2-40B4-BE49-F238E27FC236}">
                  <a16:creationId xmlns:a16="http://schemas.microsoft.com/office/drawing/2014/main" id="{0C095CE8-1729-3F45-BE47-CFCF7ABF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780965" y="4481535"/>
              <a:ext cx="357097" cy="357097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D442DC8-138E-0493-C4B6-8A461D92676D}"/>
              </a:ext>
            </a:extLst>
          </p:cNvPr>
          <p:cNvGrpSpPr/>
          <p:nvPr/>
        </p:nvGrpSpPr>
        <p:grpSpPr>
          <a:xfrm>
            <a:off x="10586452" y="4239465"/>
            <a:ext cx="822084" cy="822084"/>
            <a:chOff x="8285046" y="4239465"/>
            <a:chExt cx="822084" cy="822084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90C62530-8F71-148F-2921-2AF74D0F2C6C}"/>
                </a:ext>
              </a:extLst>
            </p:cNvPr>
            <p:cNvSpPr/>
            <p:nvPr/>
          </p:nvSpPr>
          <p:spPr>
            <a:xfrm>
              <a:off x="8285046" y="4239465"/>
              <a:ext cx="822084" cy="8220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chemeClr val="accent3">
                  <a:satMod val="175000"/>
                  <a:alpha val="11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A0155934-585F-5793-AB04-75DEAA466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488435" y="4442585"/>
              <a:ext cx="415307" cy="415307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CDDBFA7-7F86-8B1D-098E-74C58AEFF2D3}"/>
              </a:ext>
            </a:extLst>
          </p:cNvPr>
          <p:cNvGrpSpPr/>
          <p:nvPr/>
        </p:nvGrpSpPr>
        <p:grpSpPr>
          <a:xfrm>
            <a:off x="3032110" y="1525354"/>
            <a:ext cx="822084" cy="822084"/>
            <a:chOff x="761527" y="1525354"/>
            <a:chExt cx="822084" cy="822084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D39154E0-2035-01EF-B96D-EC59744F6BA6}"/>
                </a:ext>
              </a:extLst>
            </p:cNvPr>
            <p:cNvSpPr/>
            <p:nvPr/>
          </p:nvSpPr>
          <p:spPr>
            <a:xfrm>
              <a:off x="761527" y="1525354"/>
              <a:ext cx="822084" cy="8220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chemeClr val="accent3">
                  <a:satMod val="175000"/>
                  <a:alpha val="11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EA3ABBD7-D064-79A3-1F41-3D1266CDC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944001" y="1698122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2110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57BDC-BD20-56D1-ED94-0A7894425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>
            <a:extLst>
              <a:ext uri="{FF2B5EF4-FFF2-40B4-BE49-F238E27FC236}">
                <a16:creationId xmlns:a16="http://schemas.microsoft.com/office/drawing/2014/main" id="{44A51885-8939-02A4-415D-2004710DA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AC0C73-ABCE-6ACA-3CA1-CC2CC0306B8D}"/>
              </a:ext>
            </a:extLst>
          </p:cNvPr>
          <p:cNvSpPr/>
          <p:nvPr/>
        </p:nvSpPr>
        <p:spPr>
          <a:xfrm>
            <a:off x="1251745" y="1865158"/>
            <a:ext cx="2377280" cy="792317"/>
          </a:xfrm>
          <a:prstGeom prst="roundRect">
            <a:avLst>
              <a:gd name="adj" fmla="val 50000"/>
            </a:avLst>
          </a:prstGeom>
          <a:ln w="9525">
            <a:gradFill flip="none" rotWithShape="1">
              <a:gsLst>
                <a:gs pos="56300">
                  <a:schemeClr val="bg1">
                    <a:alpha val="33000"/>
                  </a:schemeClr>
                </a:gs>
                <a:gs pos="0">
                  <a:srgbClr val="002060">
                    <a:alpha val="0"/>
                  </a:srgbClr>
                </a:gs>
                <a:gs pos="100000">
                  <a:srgbClr val="7EFBC6">
                    <a:alpha val="52000"/>
                  </a:srgbClr>
                </a:gs>
              </a:gsLst>
              <a:lin ang="132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srgbClr val="00567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21">
            <a:extLst>
              <a:ext uri="{FF2B5EF4-FFF2-40B4-BE49-F238E27FC236}">
                <a16:creationId xmlns:a16="http://schemas.microsoft.com/office/drawing/2014/main" id="{0228F36E-395D-2C04-4566-7C9DA23F99F2}"/>
              </a:ext>
            </a:extLst>
          </p:cNvPr>
          <p:cNvSpPr txBox="1">
            <a:spLocks/>
          </p:cNvSpPr>
          <p:nvPr/>
        </p:nvSpPr>
        <p:spPr>
          <a:xfrm>
            <a:off x="1444192" y="467234"/>
            <a:ext cx="9303617" cy="10895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he-IL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המרכז הלוגיסטי הגדול והמתקדם ביותר</a:t>
            </a:r>
            <a:br>
              <a:rPr lang="he-IL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</a:br>
            <a:r>
              <a:rPr lang="he-IL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במזרח התיכון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 useBgFill="1"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4DBFDA8-9628-A394-4DD7-84BCCB020985}"/>
              </a:ext>
            </a:extLst>
          </p:cNvPr>
          <p:cNvSpPr/>
          <p:nvPr/>
        </p:nvSpPr>
        <p:spPr>
          <a:xfrm>
            <a:off x="3785395" y="1865158"/>
            <a:ext cx="2377280" cy="792317"/>
          </a:xfrm>
          <a:prstGeom prst="roundRect">
            <a:avLst>
              <a:gd name="adj" fmla="val 50000"/>
            </a:avLst>
          </a:prstGeom>
          <a:ln w="9525">
            <a:gradFill flip="none" rotWithShape="1">
              <a:gsLst>
                <a:gs pos="56300">
                  <a:schemeClr val="bg1">
                    <a:alpha val="33000"/>
                  </a:schemeClr>
                </a:gs>
                <a:gs pos="0">
                  <a:srgbClr val="002060">
                    <a:alpha val="0"/>
                  </a:srgbClr>
                </a:gs>
                <a:gs pos="100000">
                  <a:srgbClr val="7EFBC6">
                    <a:alpha val="52000"/>
                  </a:srgbClr>
                </a:gs>
              </a:gsLst>
              <a:lin ang="132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srgbClr val="00567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12020CB-EB26-7E7C-5F1C-C41EEA653484}"/>
              </a:ext>
            </a:extLst>
          </p:cNvPr>
          <p:cNvSpPr/>
          <p:nvPr/>
        </p:nvSpPr>
        <p:spPr>
          <a:xfrm>
            <a:off x="6319045" y="1865158"/>
            <a:ext cx="2377280" cy="792317"/>
          </a:xfrm>
          <a:prstGeom prst="roundRect">
            <a:avLst>
              <a:gd name="adj" fmla="val 50000"/>
            </a:avLst>
          </a:prstGeom>
          <a:ln w="9525">
            <a:gradFill flip="none" rotWithShape="1">
              <a:gsLst>
                <a:gs pos="56300">
                  <a:schemeClr val="bg1">
                    <a:alpha val="33000"/>
                  </a:schemeClr>
                </a:gs>
                <a:gs pos="0">
                  <a:srgbClr val="002060">
                    <a:alpha val="0"/>
                  </a:srgbClr>
                </a:gs>
                <a:gs pos="100000">
                  <a:srgbClr val="7EFBC6">
                    <a:alpha val="52000"/>
                  </a:srgbClr>
                </a:gs>
              </a:gsLst>
              <a:lin ang="132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srgbClr val="00567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DB4C41E-51AD-13CD-8A9C-88BB4F54389D}"/>
              </a:ext>
            </a:extLst>
          </p:cNvPr>
          <p:cNvSpPr/>
          <p:nvPr/>
        </p:nvSpPr>
        <p:spPr>
          <a:xfrm>
            <a:off x="8852695" y="1865158"/>
            <a:ext cx="2377280" cy="792317"/>
          </a:xfrm>
          <a:prstGeom prst="roundRect">
            <a:avLst>
              <a:gd name="adj" fmla="val 50000"/>
            </a:avLst>
          </a:prstGeom>
          <a:ln w="9525">
            <a:gradFill flip="none" rotWithShape="1">
              <a:gsLst>
                <a:gs pos="56300">
                  <a:schemeClr val="bg1">
                    <a:alpha val="33000"/>
                  </a:schemeClr>
                </a:gs>
                <a:gs pos="0">
                  <a:srgbClr val="002060">
                    <a:alpha val="0"/>
                  </a:srgbClr>
                </a:gs>
                <a:gs pos="100000">
                  <a:srgbClr val="7EFBC6">
                    <a:alpha val="52000"/>
                  </a:srgbClr>
                </a:gs>
              </a:gsLst>
              <a:lin ang="132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srgbClr val="00567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21">
            <a:extLst>
              <a:ext uri="{FF2B5EF4-FFF2-40B4-BE49-F238E27FC236}">
                <a16:creationId xmlns:a16="http://schemas.microsoft.com/office/drawing/2014/main" id="{BCE9E3DC-A1AE-4E2D-5576-A17893658197}"/>
              </a:ext>
            </a:extLst>
          </p:cNvPr>
          <p:cNvSpPr txBox="1">
            <a:spLocks/>
          </p:cNvSpPr>
          <p:nvPr/>
        </p:nvSpPr>
        <p:spPr>
          <a:xfrm>
            <a:off x="1386900" y="2013034"/>
            <a:ext cx="2106970" cy="54938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he-IL" sz="1100" b="1" dirty="0">
                <a:solidFill>
                  <a:srgbClr val="00567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קיבולת אחסון</a:t>
            </a:r>
            <a:br>
              <a:rPr lang="he-IL" sz="1100" b="1" dirty="0">
                <a:solidFill>
                  <a:srgbClr val="00567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</a:br>
            <a:r>
              <a:rPr lang="he-IL" sz="1100" b="1" dirty="0">
                <a:solidFill>
                  <a:srgbClr val="00567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72,000 משטחים ולמעלה מ-20,000 מקומות אחסון נוספים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567A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42" name="Title 121">
            <a:extLst>
              <a:ext uri="{FF2B5EF4-FFF2-40B4-BE49-F238E27FC236}">
                <a16:creationId xmlns:a16="http://schemas.microsoft.com/office/drawing/2014/main" id="{C3249F40-0687-F354-0FCD-42FD4B6A3781}"/>
              </a:ext>
            </a:extLst>
          </p:cNvPr>
          <p:cNvSpPr txBox="1">
            <a:spLocks/>
          </p:cNvSpPr>
          <p:nvPr/>
        </p:nvSpPr>
        <p:spPr>
          <a:xfrm>
            <a:off x="4026678" y="2013034"/>
            <a:ext cx="1894713" cy="54938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he-IL" sz="1100" b="1" dirty="0">
                <a:solidFill>
                  <a:srgbClr val="00567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מערכות האוטומציה המתקדמות ביותר -</a:t>
            </a:r>
            <a:br>
              <a:rPr lang="he-IL" sz="1100" b="1" dirty="0">
                <a:solidFill>
                  <a:srgbClr val="00567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</a:br>
            <a:r>
              <a:rPr lang="en-US" sz="1100" b="1" dirty="0">
                <a:solidFill>
                  <a:srgbClr val="00567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UTRON, KNAPP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567A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43" name="Title 121">
            <a:extLst>
              <a:ext uri="{FF2B5EF4-FFF2-40B4-BE49-F238E27FC236}">
                <a16:creationId xmlns:a16="http://schemas.microsoft.com/office/drawing/2014/main" id="{B7DA63BC-42AE-3BA4-C9F7-BC5169A02F60}"/>
              </a:ext>
            </a:extLst>
          </p:cNvPr>
          <p:cNvSpPr txBox="1">
            <a:spLocks/>
          </p:cNvSpPr>
          <p:nvPr/>
        </p:nvSpPr>
        <p:spPr>
          <a:xfrm>
            <a:off x="6560328" y="2089208"/>
            <a:ext cx="1894713" cy="24468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he-IL" sz="1100" b="1" dirty="0">
                <a:solidFill>
                  <a:srgbClr val="00567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מערכות מידע אינטגרטיביות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567A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44" name="Title 121">
            <a:extLst>
              <a:ext uri="{FF2B5EF4-FFF2-40B4-BE49-F238E27FC236}">
                <a16:creationId xmlns:a16="http://schemas.microsoft.com/office/drawing/2014/main" id="{819D8CAD-FA1F-2D73-FE35-8E2632F84E24}"/>
              </a:ext>
            </a:extLst>
          </p:cNvPr>
          <p:cNvSpPr txBox="1">
            <a:spLocks/>
          </p:cNvSpPr>
          <p:nvPr/>
        </p:nvSpPr>
        <p:spPr>
          <a:xfrm>
            <a:off x="8905524" y="2013034"/>
            <a:ext cx="2292367" cy="7017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e-IL"/>
            </a:defPPr>
            <a:lvl1pPr lvl="0" algn="ctr" rtl="1">
              <a:lnSpc>
                <a:spcPct val="90000"/>
              </a:lnSpc>
              <a:spcBef>
                <a:spcPct val="0"/>
              </a:spcBef>
              <a:buNone/>
              <a:defRPr sz="1100" b="1">
                <a:solidFill>
                  <a:srgbClr val="00567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ym typeface="Arial" panose="020B0604020202020204" pitchFamily="34" charset="0"/>
              </a:rPr>
              <a:t>-26 °C</a:t>
            </a:r>
            <a:br>
              <a:rPr lang="en-US" dirty="0">
                <a:sym typeface="Arial" panose="020B0604020202020204" pitchFamily="34" charset="0"/>
              </a:rPr>
            </a:br>
            <a:r>
              <a:rPr lang="he-IL" dirty="0">
                <a:sym typeface="Arial" panose="020B0604020202020204" pitchFamily="34" charset="0"/>
              </a:rPr>
              <a:t>הפעלת פעולות מבוקרות מקצה לקצה בהקפאה עמוקה</a:t>
            </a:r>
            <a:endParaRPr lang="en-US" dirty="0">
              <a:sym typeface="Arial" panose="020B0604020202020204" pitchFamily="34" charset="0"/>
            </a:endParaRPr>
          </a:p>
          <a:p>
            <a:endParaRPr lang="en-US" dirty="0">
              <a:sym typeface="Arial" panose="020B0604020202020204" pitchFamily="34" charset="0"/>
            </a:endParaRPr>
          </a:p>
        </p:txBody>
      </p:sp>
      <p:sp useBgFill="1"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C1FF3D7-8D11-7F7E-A577-B6C2DC546EA1}"/>
              </a:ext>
            </a:extLst>
          </p:cNvPr>
          <p:cNvSpPr/>
          <p:nvPr/>
        </p:nvSpPr>
        <p:spPr>
          <a:xfrm>
            <a:off x="1251745" y="2755673"/>
            <a:ext cx="2377280" cy="792317"/>
          </a:xfrm>
          <a:prstGeom prst="roundRect">
            <a:avLst>
              <a:gd name="adj" fmla="val 50000"/>
            </a:avLst>
          </a:prstGeom>
          <a:ln w="9525">
            <a:gradFill flip="none" rotWithShape="1">
              <a:gsLst>
                <a:gs pos="56300">
                  <a:schemeClr val="bg1">
                    <a:alpha val="33000"/>
                  </a:schemeClr>
                </a:gs>
                <a:gs pos="0">
                  <a:srgbClr val="002060">
                    <a:alpha val="0"/>
                  </a:srgbClr>
                </a:gs>
                <a:gs pos="100000">
                  <a:srgbClr val="7EFBC6">
                    <a:alpha val="52000"/>
                  </a:srgbClr>
                </a:gs>
              </a:gsLst>
              <a:lin ang="132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srgbClr val="00567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6" name="Rectangle: Rounded Corners 45">
            <a:extLst>
              <a:ext uri="{FF2B5EF4-FFF2-40B4-BE49-F238E27FC236}">
                <a16:creationId xmlns:a16="http://schemas.microsoft.com/office/drawing/2014/main" id="{E8CCDA67-F405-DECA-4703-835A3505EE3B}"/>
              </a:ext>
            </a:extLst>
          </p:cNvPr>
          <p:cNvSpPr/>
          <p:nvPr/>
        </p:nvSpPr>
        <p:spPr>
          <a:xfrm>
            <a:off x="3785395" y="2755673"/>
            <a:ext cx="2377280" cy="792317"/>
          </a:xfrm>
          <a:prstGeom prst="roundRect">
            <a:avLst>
              <a:gd name="adj" fmla="val 50000"/>
            </a:avLst>
          </a:prstGeom>
          <a:ln w="9525">
            <a:gradFill flip="none" rotWithShape="1">
              <a:gsLst>
                <a:gs pos="56300">
                  <a:schemeClr val="bg1">
                    <a:alpha val="33000"/>
                  </a:schemeClr>
                </a:gs>
                <a:gs pos="0">
                  <a:srgbClr val="002060">
                    <a:alpha val="0"/>
                  </a:srgbClr>
                </a:gs>
                <a:gs pos="100000">
                  <a:srgbClr val="7EFBC6">
                    <a:alpha val="52000"/>
                  </a:srgbClr>
                </a:gs>
              </a:gsLst>
              <a:lin ang="132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srgbClr val="00567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F16C9A8-6DF6-C010-9657-DA4591600894}"/>
              </a:ext>
            </a:extLst>
          </p:cNvPr>
          <p:cNvSpPr/>
          <p:nvPr/>
        </p:nvSpPr>
        <p:spPr>
          <a:xfrm>
            <a:off x="6319045" y="2755673"/>
            <a:ext cx="2377280" cy="792317"/>
          </a:xfrm>
          <a:prstGeom prst="roundRect">
            <a:avLst>
              <a:gd name="adj" fmla="val 50000"/>
            </a:avLst>
          </a:prstGeom>
          <a:ln w="9525">
            <a:gradFill flip="none" rotWithShape="1">
              <a:gsLst>
                <a:gs pos="56300">
                  <a:schemeClr val="bg1">
                    <a:alpha val="33000"/>
                  </a:schemeClr>
                </a:gs>
                <a:gs pos="0">
                  <a:srgbClr val="002060">
                    <a:alpha val="0"/>
                  </a:srgbClr>
                </a:gs>
                <a:gs pos="100000">
                  <a:srgbClr val="7EFBC6">
                    <a:alpha val="52000"/>
                  </a:srgbClr>
                </a:gs>
              </a:gsLst>
              <a:lin ang="132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srgbClr val="00567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2D7135F-8B8B-0B26-1D65-CA39F6794D32}"/>
              </a:ext>
            </a:extLst>
          </p:cNvPr>
          <p:cNvSpPr/>
          <p:nvPr/>
        </p:nvSpPr>
        <p:spPr>
          <a:xfrm>
            <a:off x="8852695" y="2755673"/>
            <a:ext cx="2377280" cy="792317"/>
          </a:xfrm>
          <a:prstGeom prst="roundRect">
            <a:avLst>
              <a:gd name="adj" fmla="val 50000"/>
            </a:avLst>
          </a:prstGeom>
          <a:ln w="9525">
            <a:gradFill flip="none" rotWithShape="1">
              <a:gsLst>
                <a:gs pos="56300">
                  <a:schemeClr val="bg1">
                    <a:alpha val="33000"/>
                  </a:schemeClr>
                </a:gs>
                <a:gs pos="0">
                  <a:srgbClr val="002060">
                    <a:alpha val="0"/>
                  </a:srgbClr>
                </a:gs>
                <a:gs pos="100000">
                  <a:srgbClr val="7EFBC6">
                    <a:alpha val="52000"/>
                  </a:srgbClr>
                </a:gs>
              </a:gsLst>
              <a:lin ang="132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srgbClr val="00567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itle 121">
            <a:extLst>
              <a:ext uri="{FF2B5EF4-FFF2-40B4-BE49-F238E27FC236}">
                <a16:creationId xmlns:a16="http://schemas.microsoft.com/office/drawing/2014/main" id="{4E4D7E76-445D-EF6B-D517-2EC4BC74FB41}"/>
              </a:ext>
            </a:extLst>
          </p:cNvPr>
          <p:cNvSpPr txBox="1">
            <a:spLocks/>
          </p:cNvSpPr>
          <p:nvPr/>
        </p:nvSpPr>
        <p:spPr>
          <a:xfrm>
            <a:off x="1386900" y="2959616"/>
            <a:ext cx="2106970" cy="39703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he-IL" sz="1100" b="1" dirty="0">
                <a:solidFill>
                  <a:srgbClr val="00567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התאמות אריזה</a:t>
            </a:r>
            <a:br>
              <a:rPr lang="he-IL" sz="1100" b="1" dirty="0">
                <a:solidFill>
                  <a:srgbClr val="00567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</a:br>
            <a:r>
              <a:rPr lang="he-IL" sz="1100" b="1" dirty="0">
                <a:solidFill>
                  <a:srgbClr val="00567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כמיליון יח' בחודש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567A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50" name="Title 121">
            <a:extLst>
              <a:ext uri="{FF2B5EF4-FFF2-40B4-BE49-F238E27FC236}">
                <a16:creationId xmlns:a16="http://schemas.microsoft.com/office/drawing/2014/main" id="{30A515F6-0A58-7C13-218E-0E16F2E30448}"/>
              </a:ext>
            </a:extLst>
          </p:cNvPr>
          <p:cNvSpPr txBox="1">
            <a:spLocks/>
          </p:cNvSpPr>
          <p:nvPr/>
        </p:nvSpPr>
        <p:spPr>
          <a:xfrm>
            <a:off x="3843739" y="2807267"/>
            <a:ext cx="2292366" cy="54938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he-IL" sz="1100" b="1" dirty="0">
                <a:solidFill>
                  <a:srgbClr val="00567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תפעול בקירור המאפשר טיפול בכל שרשרת הערך הלוגיסטית בתנאי הטמפרטורה הנדרשים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567A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51" name="Title 121">
            <a:extLst>
              <a:ext uri="{FF2B5EF4-FFF2-40B4-BE49-F238E27FC236}">
                <a16:creationId xmlns:a16="http://schemas.microsoft.com/office/drawing/2014/main" id="{7CB0DF25-9F33-24BD-B4BF-353D6BE18574}"/>
              </a:ext>
            </a:extLst>
          </p:cNvPr>
          <p:cNvSpPr txBox="1">
            <a:spLocks/>
          </p:cNvSpPr>
          <p:nvPr/>
        </p:nvSpPr>
        <p:spPr>
          <a:xfrm>
            <a:off x="6560328" y="2807267"/>
            <a:ext cx="1894713" cy="5493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e-IL"/>
            </a:defPPr>
            <a:lvl1pPr lvl="0" algn="ctr" rtl="1">
              <a:lnSpc>
                <a:spcPct val="90000"/>
              </a:lnSpc>
              <a:spcBef>
                <a:spcPct val="0"/>
              </a:spcBef>
              <a:buNone/>
              <a:defRPr sz="1100" b="1">
                <a:solidFill>
                  <a:srgbClr val="00567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he-IL" dirty="0">
                <a:sym typeface="Arial" panose="020B0604020202020204" pitchFamily="34" charset="0"/>
              </a:rPr>
              <a:t>תוכנית מקיפה ותפעולית להתמודדות עם המשכיות עסקית בשעת חירום (</a:t>
            </a:r>
            <a:r>
              <a:rPr lang="en-US" dirty="0">
                <a:sym typeface="Arial" panose="020B0604020202020204" pitchFamily="34" charset="0"/>
              </a:rPr>
              <a:t>BCP</a:t>
            </a:r>
            <a:r>
              <a:rPr lang="he-IL" dirty="0">
                <a:sym typeface="Arial" panose="020B0604020202020204" pitchFamily="34" charset="0"/>
              </a:rPr>
              <a:t>)</a:t>
            </a:r>
            <a:endParaRPr lang="en-US" dirty="0">
              <a:sym typeface="Arial" panose="020B0604020202020204" pitchFamily="34" charset="0"/>
            </a:endParaRPr>
          </a:p>
        </p:txBody>
      </p:sp>
      <p:sp>
        <p:nvSpPr>
          <p:cNvPr id="52" name="Title 121">
            <a:extLst>
              <a:ext uri="{FF2B5EF4-FFF2-40B4-BE49-F238E27FC236}">
                <a16:creationId xmlns:a16="http://schemas.microsoft.com/office/drawing/2014/main" id="{AB5848F2-FF63-C1EA-68E8-A9BFD3A5D8C4}"/>
              </a:ext>
            </a:extLst>
          </p:cNvPr>
          <p:cNvSpPr txBox="1">
            <a:spLocks/>
          </p:cNvSpPr>
          <p:nvPr/>
        </p:nvSpPr>
        <p:spPr>
          <a:xfrm>
            <a:off x="8905524" y="2807267"/>
            <a:ext cx="2292367" cy="5493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e-IL"/>
            </a:defPPr>
            <a:lvl1pPr lvl="0" algn="ctr" rtl="1">
              <a:lnSpc>
                <a:spcPct val="90000"/>
              </a:lnSpc>
              <a:spcBef>
                <a:spcPct val="0"/>
              </a:spcBef>
              <a:buNone/>
              <a:defRPr sz="1100" b="1">
                <a:solidFill>
                  <a:srgbClr val="00567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he-IL" dirty="0">
                <a:sym typeface="Arial" panose="020B0604020202020204" pitchFamily="34" charset="0"/>
              </a:rPr>
              <a:t>סטנדרט אבטחה גבוה לטיפול בסמים וקנאביס רפואי. 450 משטחים ועוד מאות מקומות קטנים</a:t>
            </a:r>
            <a:endParaRPr lang="en-US" dirty="0">
              <a:sym typeface="Arial" panose="020B0604020202020204" pitchFamily="34" charset="0"/>
            </a:endParaRPr>
          </a:p>
        </p:txBody>
      </p:sp>
      <p:sp useBgFill="1"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D2D1C22-734F-529D-BD6A-605E0182A45E}"/>
              </a:ext>
            </a:extLst>
          </p:cNvPr>
          <p:cNvSpPr/>
          <p:nvPr/>
        </p:nvSpPr>
        <p:spPr>
          <a:xfrm>
            <a:off x="1251745" y="3663782"/>
            <a:ext cx="2377280" cy="792317"/>
          </a:xfrm>
          <a:prstGeom prst="roundRect">
            <a:avLst>
              <a:gd name="adj" fmla="val 50000"/>
            </a:avLst>
          </a:prstGeom>
          <a:ln w="9525">
            <a:gradFill flip="none" rotWithShape="1">
              <a:gsLst>
                <a:gs pos="56300">
                  <a:schemeClr val="bg1">
                    <a:alpha val="33000"/>
                  </a:schemeClr>
                </a:gs>
                <a:gs pos="0">
                  <a:srgbClr val="002060">
                    <a:alpha val="0"/>
                  </a:srgbClr>
                </a:gs>
                <a:gs pos="100000">
                  <a:srgbClr val="7EFBC6">
                    <a:alpha val="52000"/>
                  </a:srgbClr>
                </a:gs>
              </a:gsLst>
              <a:lin ang="132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srgbClr val="00567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4" name="Rectangle: Rounded Corners 53">
            <a:extLst>
              <a:ext uri="{FF2B5EF4-FFF2-40B4-BE49-F238E27FC236}">
                <a16:creationId xmlns:a16="http://schemas.microsoft.com/office/drawing/2014/main" id="{7BF4D7EB-3CEC-64A2-6813-DFAD6B075F31}"/>
              </a:ext>
            </a:extLst>
          </p:cNvPr>
          <p:cNvSpPr/>
          <p:nvPr/>
        </p:nvSpPr>
        <p:spPr>
          <a:xfrm>
            <a:off x="3785395" y="3663782"/>
            <a:ext cx="2377280" cy="792317"/>
          </a:xfrm>
          <a:prstGeom prst="roundRect">
            <a:avLst>
              <a:gd name="adj" fmla="val 50000"/>
            </a:avLst>
          </a:prstGeom>
          <a:ln w="9525">
            <a:gradFill flip="none" rotWithShape="1">
              <a:gsLst>
                <a:gs pos="56300">
                  <a:schemeClr val="bg1">
                    <a:alpha val="33000"/>
                  </a:schemeClr>
                </a:gs>
                <a:gs pos="0">
                  <a:srgbClr val="002060">
                    <a:alpha val="0"/>
                  </a:srgbClr>
                </a:gs>
                <a:gs pos="100000">
                  <a:srgbClr val="7EFBC6">
                    <a:alpha val="52000"/>
                  </a:srgbClr>
                </a:gs>
              </a:gsLst>
              <a:lin ang="132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srgbClr val="00567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7" name="Rectangle: Rounded Corners 56">
            <a:extLst>
              <a:ext uri="{FF2B5EF4-FFF2-40B4-BE49-F238E27FC236}">
                <a16:creationId xmlns:a16="http://schemas.microsoft.com/office/drawing/2014/main" id="{763C401D-8F9D-6E2D-ADDF-A34C0FE0F00C}"/>
              </a:ext>
            </a:extLst>
          </p:cNvPr>
          <p:cNvSpPr/>
          <p:nvPr/>
        </p:nvSpPr>
        <p:spPr>
          <a:xfrm>
            <a:off x="6319045" y="3663782"/>
            <a:ext cx="2377280" cy="792317"/>
          </a:xfrm>
          <a:prstGeom prst="roundRect">
            <a:avLst>
              <a:gd name="adj" fmla="val 50000"/>
            </a:avLst>
          </a:prstGeom>
          <a:ln w="9525">
            <a:gradFill flip="none" rotWithShape="1">
              <a:gsLst>
                <a:gs pos="56300">
                  <a:schemeClr val="bg1">
                    <a:alpha val="33000"/>
                  </a:schemeClr>
                </a:gs>
                <a:gs pos="0">
                  <a:srgbClr val="002060">
                    <a:alpha val="0"/>
                  </a:srgbClr>
                </a:gs>
                <a:gs pos="100000">
                  <a:srgbClr val="7EFBC6">
                    <a:alpha val="52000"/>
                  </a:srgbClr>
                </a:gs>
              </a:gsLst>
              <a:lin ang="132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srgbClr val="00567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6533139-6916-639A-A0A3-7ABA4FC72D7D}"/>
              </a:ext>
            </a:extLst>
          </p:cNvPr>
          <p:cNvSpPr/>
          <p:nvPr/>
        </p:nvSpPr>
        <p:spPr>
          <a:xfrm>
            <a:off x="8852695" y="3663782"/>
            <a:ext cx="2377280" cy="792317"/>
          </a:xfrm>
          <a:prstGeom prst="roundRect">
            <a:avLst>
              <a:gd name="adj" fmla="val 50000"/>
            </a:avLst>
          </a:prstGeom>
          <a:ln w="9525">
            <a:gradFill flip="none" rotWithShape="1">
              <a:gsLst>
                <a:gs pos="56300">
                  <a:schemeClr val="bg1">
                    <a:alpha val="33000"/>
                  </a:schemeClr>
                </a:gs>
                <a:gs pos="0">
                  <a:srgbClr val="002060">
                    <a:alpha val="0"/>
                  </a:srgbClr>
                </a:gs>
                <a:gs pos="100000">
                  <a:srgbClr val="7EFBC6">
                    <a:alpha val="52000"/>
                  </a:srgbClr>
                </a:gs>
              </a:gsLst>
              <a:lin ang="13200000" scaled="0"/>
              <a:tileRect/>
            </a:gra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>
              <a:ln>
                <a:noFill/>
              </a:ln>
              <a:solidFill>
                <a:srgbClr val="00567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itle 121">
            <a:extLst>
              <a:ext uri="{FF2B5EF4-FFF2-40B4-BE49-F238E27FC236}">
                <a16:creationId xmlns:a16="http://schemas.microsoft.com/office/drawing/2014/main" id="{16615834-A2E0-1568-E317-BD7648525751}"/>
              </a:ext>
            </a:extLst>
          </p:cNvPr>
          <p:cNvSpPr txBox="1">
            <a:spLocks/>
          </p:cNvSpPr>
          <p:nvPr/>
        </p:nvSpPr>
        <p:spPr>
          <a:xfrm>
            <a:off x="1386900" y="3871269"/>
            <a:ext cx="2106970" cy="39703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he-IL" sz="1100" b="1" dirty="0">
                <a:solidFill>
                  <a:srgbClr val="00567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מחסן טכני ומעבדה מתקדמת למכשור רפואי</a:t>
            </a:r>
            <a:endParaRPr lang="en-US" sz="1100" b="1" dirty="0">
              <a:solidFill>
                <a:srgbClr val="00567A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60" name="Title 121">
            <a:extLst>
              <a:ext uri="{FF2B5EF4-FFF2-40B4-BE49-F238E27FC236}">
                <a16:creationId xmlns:a16="http://schemas.microsoft.com/office/drawing/2014/main" id="{19E394C3-6AE6-9BA1-B07B-DF161F861DB4}"/>
              </a:ext>
            </a:extLst>
          </p:cNvPr>
          <p:cNvSpPr txBox="1">
            <a:spLocks/>
          </p:cNvSpPr>
          <p:nvPr/>
        </p:nvSpPr>
        <p:spPr>
          <a:xfrm>
            <a:off x="4026678" y="3871269"/>
            <a:ext cx="1894713" cy="39703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he-IL" sz="1100" b="1" dirty="0">
                <a:solidFill>
                  <a:srgbClr val="00567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אוטומציה משלימה ייחודית וחדשנית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567A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61" name="Title 121">
            <a:extLst>
              <a:ext uri="{FF2B5EF4-FFF2-40B4-BE49-F238E27FC236}">
                <a16:creationId xmlns:a16="http://schemas.microsoft.com/office/drawing/2014/main" id="{687A3365-53C0-CB9C-D6EA-F6A1139CF97A}"/>
              </a:ext>
            </a:extLst>
          </p:cNvPr>
          <p:cNvSpPr txBox="1">
            <a:spLocks/>
          </p:cNvSpPr>
          <p:nvPr/>
        </p:nvSpPr>
        <p:spPr>
          <a:xfrm>
            <a:off x="6560328" y="3718920"/>
            <a:ext cx="1894713" cy="54938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he-IL" sz="1100" b="1" dirty="0">
                <a:solidFill>
                  <a:srgbClr val="00567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צי של ~100 רכבים המאפשרים פריסה של עשרות מסלולי הפצה מדי יום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567A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62" name="Title 121">
            <a:extLst>
              <a:ext uri="{FF2B5EF4-FFF2-40B4-BE49-F238E27FC236}">
                <a16:creationId xmlns:a16="http://schemas.microsoft.com/office/drawing/2014/main" id="{D6C771BF-0DAB-D4F8-EAC5-ADECAE808E78}"/>
              </a:ext>
            </a:extLst>
          </p:cNvPr>
          <p:cNvSpPr txBox="1">
            <a:spLocks/>
          </p:cNvSpPr>
          <p:nvPr/>
        </p:nvSpPr>
        <p:spPr>
          <a:xfrm>
            <a:off x="8905524" y="3871269"/>
            <a:ext cx="2292367" cy="39703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he-IL" sz="1100" b="1" dirty="0">
                <a:solidFill>
                  <a:srgbClr val="00567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82 רמפות לקליטה וטעינה של 300 כלי רכב ביום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567A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4847C30-90CA-9093-F1C7-181F1861B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82923" y="6328498"/>
            <a:ext cx="589815" cy="361054"/>
          </a:xfrm>
          <a:prstGeom prst="rect">
            <a:avLst/>
          </a:prstGeom>
        </p:spPr>
      </p:pic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A9040399-A024-3607-3950-EFAE2710F5B5}"/>
              </a:ext>
            </a:extLst>
          </p:cNvPr>
          <p:cNvSpPr txBox="1">
            <a:spLocks/>
          </p:cNvSpPr>
          <p:nvPr/>
        </p:nvSpPr>
        <p:spPr>
          <a:xfrm>
            <a:off x="10970115" y="6361244"/>
            <a:ext cx="5378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 Light"/>
                <a:ea typeface="+mn-ea"/>
                <a:cs typeface="Afek 1.5 AAA"/>
              </a:rPr>
              <a:t> 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|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567A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3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250F8-75F4-DFEE-2D54-1DF98642F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FF647C5E-0747-A187-D7E7-E015EAD2F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21FCBBE2-335D-9823-B701-567CD91D6196}"/>
              </a:ext>
            </a:extLst>
          </p:cNvPr>
          <p:cNvGrpSpPr/>
          <p:nvPr/>
        </p:nvGrpSpPr>
        <p:grpSpPr>
          <a:xfrm>
            <a:off x="1230508" y="1921993"/>
            <a:ext cx="2837713" cy="3830417"/>
            <a:chOff x="1144630" y="1806490"/>
            <a:chExt cx="2837713" cy="3830417"/>
          </a:xfrm>
        </p:grpSpPr>
        <p:sp useBgFill="1"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69E42C15-63FD-505A-660F-D8BA47A695EB}"/>
                </a:ext>
              </a:extLst>
            </p:cNvPr>
            <p:cNvSpPr/>
            <p:nvPr/>
          </p:nvSpPr>
          <p:spPr>
            <a:xfrm>
              <a:off x="1146312" y="1806629"/>
              <a:ext cx="2834348" cy="3830278"/>
            </a:xfrm>
            <a:prstGeom prst="roundRect">
              <a:avLst>
                <a:gd name="adj" fmla="val 7516"/>
              </a:avLst>
            </a:prstGeom>
            <a:ln w="9525">
              <a:gradFill flip="none" rotWithShape="1">
                <a:gsLst>
                  <a:gs pos="56300">
                    <a:schemeClr val="bg1">
                      <a:alpha val="0"/>
                    </a:schemeClr>
                  </a:gs>
                  <a:gs pos="0">
                    <a:srgbClr val="002060">
                      <a:alpha val="0"/>
                    </a:srgbClr>
                  </a:gs>
                  <a:gs pos="100000">
                    <a:srgbClr val="7EFBC6">
                      <a:alpha val="52000"/>
                    </a:srgbClr>
                  </a:gs>
                </a:gsLst>
                <a:lin ang="5400000" scaled="0"/>
                <a:tileRect/>
              </a:gra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ctangle: Top Corners Rounded 84">
              <a:extLst>
                <a:ext uri="{FF2B5EF4-FFF2-40B4-BE49-F238E27FC236}">
                  <a16:creationId xmlns:a16="http://schemas.microsoft.com/office/drawing/2014/main" id="{79863D79-B5F6-26D4-E849-4888AE79E6DF}"/>
                </a:ext>
              </a:extLst>
            </p:cNvPr>
            <p:cNvSpPr/>
            <p:nvPr/>
          </p:nvSpPr>
          <p:spPr>
            <a:xfrm>
              <a:off x="1144630" y="1806490"/>
              <a:ext cx="2837713" cy="775603"/>
            </a:xfrm>
            <a:prstGeom prst="round2SameRect">
              <a:avLst>
                <a:gd name="adj1" fmla="val 25746"/>
                <a:gd name="adj2" fmla="val 0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DE72BA55-0B63-1DDA-73FE-283E9AB309C5}"/>
                </a:ext>
              </a:extLst>
            </p:cNvPr>
            <p:cNvSpPr txBox="1"/>
            <p:nvPr/>
          </p:nvSpPr>
          <p:spPr>
            <a:xfrm>
              <a:off x="1171611" y="1979521"/>
              <a:ext cx="2783750" cy="5410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he-IL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אירוע חיצוני שאינו מצב חירום לאומי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4CD728B-AA03-60A4-2057-191F24DC65FF}"/>
              </a:ext>
            </a:extLst>
          </p:cNvPr>
          <p:cNvGrpSpPr/>
          <p:nvPr/>
        </p:nvGrpSpPr>
        <p:grpSpPr>
          <a:xfrm>
            <a:off x="4273433" y="1921993"/>
            <a:ext cx="2224738" cy="3830417"/>
            <a:chOff x="4175396" y="1806490"/>
            <a:chExt cx="2224738" cy="3830417"/>
          </a:xfrm>
        </p:grpSpPr>
        <p:sp useBgFill="1"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A36B1427-4BB7-FE72-CEDD-D0E45B40F02A}"/>
                </a:ext>
              </a:extLst>
            </p:cNvPr>
            <p:cNvSpPr/>
            <p:nvPr/>
          </p:nvSpPr>
          <p:spPr>
            <a:xfrm>
              <a:off x="4176715" y="1806629"/>
              <a:ext cx="2222100" cy="3830278"/>
            </a:xfrm>
            <a:prstGeom prst="roundRect">
              <a:avLst>
                <a:gd name="adj" fmla="val 7516"/>
              </a:avLst>
            </a:prstGeom>
            <a:ln w="9525">
              <a:gradFill flip="none" rotWithShape="1">
                <a:gsLst>
                  <a:gs pos="56300">
                    <a:schemeClr val="bg1">
                      <a:alpha val="0"/>
                    </a:schemeClr>
                  </a:gs>
                  <a:gs pos="0">
                    <a:srgbClr val="002060">
                      <a:alpha val="0"/>
                    </a:srgbClr>
                  </a:gs>
                  <a:gs pos="100000">
                    <a:srgbClr val="7EFBC6">
                      <a:alpha val="52000"/>
                    </a:srgbClr>
                  </a:gs>
                </a:gsLst>
                <a:lin ang="5400000" scaled="0"/>
                <a:tileRect/>
              </a:gra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angle: Top Corners Rounded 81">
              <a:extLst>
                <a:ext uri="{FF2B5EF4-FFF2-40B4-BE49-F238E27FC236}">
                  <a16:creationId xmlns:a16="http://schemas.microsoft.com/office/drawing/2014/main" id="{894D6849-4400-3C29-1266-7F018A78C878}"/>
                </a:ext>
              </a:extLst>
            </p:cNvPr>
            <p:cNvSpPr/>
            <p:nvPr/>
          </p:nvSpPr>
          <p:spPr>
            <a:xfrm>
              <a:off x="4175396" y="1806490"/>
              <a:ext cx="2224738" cy="775603"/>
            </a:xfrm>
            <a:prstGeom prst="round2SameRect">
              <a:avLst>
                <a:gd name="adj1" fmla="val 22471"/>
                <a:gd name="adj2" fmla="val 0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A6576E4-0D7A-DA80-7973-6DE10388A222}"/>
                </a:ext>
              </a:extLst>
            </p:cNvPr>
            <p:cNvSpPr txBox="1"/>
            <p:nvPr/>
          </p:nvSpPr>
          <p:spPr>
            <a:xfrm>
              <a:off x="4422913" y="1954733"/>
              <a:ext cx="1729705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he-IL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אירוע מקומי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67E2DA4-053B-CDE4-51AF-1449AF0CFC94}"/>
              </a:ext>
            </a:extLst>
          </p:cNvPr>
          <p:cNvGrpSpPr/>
          <p:nvPr/>
        </p:nvGrpSpPr>
        <p:grpSpPr>
          <a:xfrm>
            <a:off x="6703383" y="1921993"/>
            <a:ext cx="4296592" cy="3830417"/>
            <a:chOff x="6617505" y="1806490"/>
            <a:chExt cx="4296592" cy="3830417"/>
          </a:xfrm>
        </p:grpSpPr>
        <p:sp useBgFill="1"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AF9C621F-6EE5-D372-0BF2-F1C6D98997D9}"/>
                </a:ext>
              </a:extLst>
            </p:cNvPr>
            <p:cNvSpPr/>
            <p:nvPr/>
          </p:nvSpPr>
          <p:spPr>
            <a:xfrm>
              <a:off x="6618824" y="1806629"/>
              <a:ext cx="4292725" cy="3830278"/>
            </a:xfrm>
            <a:prstGeom prst="roundRect">
              <a:avLst>
                <a:gd name="adj" fmla="val 4087"/>
              </a:avLst>
            </a:prstGeom>
            <a:ln w="9525">
              <a:gradFill flip="none" rotWithShape="1">
                <a:gsLst>
                  <a:gs pos="56300">
                    <a:schemeClr val="bg1">
                      <a:alpha val="0"/>
                    </a:schemeClr>
                  </a:gs>
                  <a:gs pos="0">
                    <a:srgbClr val="002060">
                      <a:alpha val="0"/>
                    </a:srgbClr>
                  </a:gs>
                  <a:gs pos="100000">
                    <a:srgbClr val="7EFBC6">
                      <a:alpha val="52000"/>
                    </a:srgbClr>
                  </a:gs>
                </a:gsLst>
                <a:lin ang="5400000" scaled="0"/>
                <a:tileRect/>
              </a:gra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ectangle: Top Corners Rounded 78">
              <a:extLst>
                <a:ext uri="{FF2B5EF4-FFF2-40B4-BE49-F238E27FC236}">
                  <a16:creationId xmlns:a16="http://schemas.microsoft.com/office/drawing/2014/main" id="{95AF920A-BDC8-AFA0-23E5-CFB072FB14D5}"/>
                </a:ext>
              </a:extLst>
            </p:cNvPr>
            <p:cNvSpPr/>
            <p:nvPr/>
          </p:nvSpPr>
          <p:spPr>
            <a:xfrm>
              <a:off x="6617505" y="1806490"/>
              <a:ext cx="4296592" cy="775603"/>
            </a:xfrm>
            <a:prstGeom prst="round2SameRect">
              <a:avLst>
                <a:gd name="adj1" fmla="val 19443"/>
                <a:gd name="adj2" fmla="val 0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DC3BBF-09FB-DB83-8AC3-D343DD2C37D2}"/>
                </a:ext>
              </a:extLst>
            </p:cNvPr>
            <p:cNvSpPr txBox="1"/>
            <p:nvPr/>
          </p:nvSpPr>
          <p:spPr>
            <a:xfrm>
              <a:off x="7094436" y="1954733"/>
              <a:ext cx="3341500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he-IL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מצב חירום לאומי</a:t>
              </a:r>
              <a:endParaRPr kumimoji="0" lang="he-IL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C1BA4B1-72FD-D181-A6CC-55C0036B5516}"/>
              </a:ext>
            </a:extLst>
          </p:cNvPr>
          <p:cNvGrpSpPr/>
          <p:nvPr/>
        </p:nvGrpSpPr>
        <p:grpSpPr>
          <a:xfrm>
            <a:off x="9122777" y="3029403"/>
            <a:ext cx="1492650" cy="593670"/>
            <a:chOff x="8943772" y="2524471"/>
            <a:chExt cx="1492650" cy="59367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12A051B-4D91-3892-7C71-ECC8A69214DC}"/>
                </a:ext>
              </a:extLst>
            </p:cNvPr>
            <p:cNvSpPr txBox="1"/>
            <p:nvPr/>
          </p:nvSpPr>
          <p:spPr>
            <a:xfrm>
              <a:off x="8943772" y="2664029"/>
              <a:ext cx="1221712" cy="2862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648C"/>
                </a:buClr>
                <a:defRPr/>
              </a:pPr>
              <a:r>
                <a:rPr lang="he-IL" sz="14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מלחמה</a:t>
              </a:r>
              <a:endParaRPr kumimoji="0" lang="he-IL" sz="140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567978-3EAF-BD38-F000-3E53931EAA0E}"/>
                </a:ext>
              </a:extLst>
            </p:cNvPr>
            <p:cNvGrpSpPr/>
            <p:nvPr/>
          </p:nvGrpSpPr>
          <p:grpSpPr>
            <a:xfrm>
              <a:off x="9842752" y="2524471"/>
              <a:ext cx="593670" cy="593670"/>
              <a:chOff x="8862234" y="1991228"/>
              <a:chExt cx="494039" cy="494039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C3A8BD43-2B4E-E21A-E696-8201430E2BC9}"/>
                  </a:ext>
                </a:extLst>
              </p:cNvPr>
              <p:cNvSpPr/>
              <p:nvPr/>
            </p:nvSpPr>
            <p:spPr>
              <a:xfrm>
                <a:off x="8862234" y="1991228"/>
                <a:ext cx="494039" cy="49403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L" sz="1400" i="0" u="none" strike="noStrike" kern="120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fek 1.5 AAA"/>
                </a:endParaRPr>
              </a:p>
            </p:txBody>
          </p: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3195D79A-5C97-84C6-9C48-C74102DEBB68}"/>
                  </a:ext>
                </a:extLst>
              </p:cNvPr>
              <p:cNvGrpSpPr/>
              <p:nvPr/>
            </p:nvGrpSpPr>
            <p:grpSpPr>
              <a:xfrm>
                <a:off x="8969043" y="2094286"/>
                <a:ext cx="299501" cy="287960"/>
                <a:chOff x="4310052" y="4411173"/>
                <a:chExt cx="765717" cy="736210"/>
              </a:xfrm>
              <a:solidFill>
                <a:schemeClr val="bg1"/>
              </a:solidFill>
            </p:grpSpPr>
            <p:grpSp>
              <p:nvGrpSpPr>
                <p:cNvPr id="46" name="Graphic 43">
                  <a:extLst>
                    <a:ext uri="{FF2B5EF4-FFF2-40B4-BE49-F238E27FC236}">
                      <a16:creationId xmlns:a16="http://schemas.microsoft.com/office/drawing/2014/main" id="{9AF3F577-F3C0-D660-AE8C-3C5A2181FA4F}"/>
                    </a:ext>
                  </a:extLst>
                </p:cNvPr>
                <p:cNvGrpSpPr/>
                <p:nvPr/>
              </p:nvGrpSpPr>
              <p:grpSpPr>
                <a:xfrm>
                  <a:off x="4310052" y="4411173"/>
                  <a:ext cx="765717" cy="736210"/>
                  <a:chOff x="4310052" y="4411173"/>
                  <a:chExt cx="765717" cy="736210"/>
                </a:xfrm>
                <a:grpFill/>
              </p:grpSpPr>
              <p:grpSp>
                <p:nvGrpSpPr>
                  <p:cNvPr id="47" name="Graphic 43">
                    <a:extLst>
                      <a:ext uri="{FF2B5EF4-FFF2-40B4-BE49-F238E27FC236}">
                        <a16:creationId xmlns:a16="http://schemas.microsoft.com/office/drawing/2014/main" id="{CC3CD578-C126-9D25-F2C5-1A2B4A98FEDA}"/>
                      </a:ext>
                    </a:extLst>
                  </p:cNvPr>
                  <p:cNvGrpSpPr/>
                  <p:nvPr/>
                </p:nvGrpSpPr>
                <p:grpSpPr>
                  <a:xfrm>
                    <a:off x="4336950" y="4411173"/>
                    <a:ext cx="261654" cy="385778"/>
                    <a:chOff x="4336950" y="4411173"/>
                    <a:chExt cx="261654" cy="385778"/>
                  </a:xfrm>
                  <a:grpFill/>
                </p:grpSpPr>
                <p:grpSp>
                  <p:nvGrpSpPr>
                    <p:cNvPr id="48" name="Graphic 43">
                      <a:extLst>
                        <a:ext uri="{FF2B5EF4-FFF2-40B4-BE49-F238E27FC236}">
                          <a16:creationId xmlns:a16="http://schemas.microsoft.com/office/drawing/2014/main" id="{D81D7A73-4E8F-D79F-D7DA-13DB6B3C49D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10027" y="4514323"/>
                      <a:ext cx="188577" cy="282628"/>
                      <a:chOff x="4410027" y="4514323"/>
                      <a:chExt cx="188577" cy="282628"/>
                    </a:xfrm>
                    <a:grpFill/>
                  </p:grpSpPr>
                  <p:sp>
                    <p:nvSpPr>
                      <p:cNvPr id="49" name="Freeform: Shape 48">
                        <a:extLst>
                          <a:ext uri="{FF2B5EF4-FFF2-40B4-BE49-F238E27FC236}">
                            <a16:creationId xmlns:a16="http://schemas.microsoft.com/office/drawing/2014/main" id="{45CE7133-1C16-2180-AC4B-85351A76E1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10027" y="4514323"/>
                        <a:ext cx="180949" cy="215776"/>
                      </a:xfrm>
                      <a:custGeom>
                        <a:avLst/>
                        <a:gdLst>
                          <a:gd name="connsiteX0" fmla="*/ 71128 w 180949"/>
                          <a:gd name="connsiteY0" fmla="*/ 215776 h 215776"/>
                          <a:gd name="connsiteX1" fmla="*/ 65819 w 180949"/>
                          <a:gd name="connsiteY1" fmla="*/ 214633 h 215776"/>
                          <a:gd name="connsiteX2" fmla="*/ 59019 w 180949"/>
                          <a:gd name="connsiteY2" fmla="*/ 207425 h 215776"/>
                          <a:gd name="connsiteX3" fmla="*/ 845 w 180949"/>
                          <a:gd name="connsiteY3" fmla="*/ 54363 h 215776"/>
                          <a:gd name="connsiteX4" fmla="*/ 8339 w 180949"/>
                          <a:gd name="connsiteY4" fmla="*/ 37681 h 215776"/>
                          <a:gd name="connsiteX5" fmla="*/ 105248 w 180949"/>
                          <a:gd name="connsiteY5" fmla="*/ 845 h 215776"/>
                          <a:gd name="connsiteX6" fmla="*/ 121930 w 180949"/>
                          <a:gd name="connsiteY6" fmla="*/ 8339 h 215776"/>
                          <a:gd name="connsiteX7" fmla="*/ 180104 w 180949"/>
                          <a:gd name="connsiteY7" fmla="*/ 161400 h 215776"/>
                          <a:gd name="connsiteX8" fmla="*/ 172610 w 180949"/>
                          <a:gd name="connsiteY8" fmla="*/ 178083 h 215776"/>
                          <a:gd name="connsiteX9" fmla="*/ 75701 w 180949"/>
                          <a:gd name="connsiteY9" fmla="*/ 214919 h 215776"/>
                          <a:gd name="connsiteX10" fmla="*/ 71107 w 180949"/>
                          <a:gd name="connsiteY10" fmla="*/ 215756 h 215776"/>
                          <a:gd name="connsiteX11" fmla="*/ 29636 w 180949"/>
                          <a:gd name="connsiteY11" fmla="*/ 57263 h 215776"/>
                          <a:gd name="connsiteX12" fmla="*/ 78621 w 180949"/>
                          <a:gd name="connsiteY12" fmla="*/ 186148 h 215776"/>
                          <a:gd name="connsiteX13" fmla="*/ 151354 w 180949"/>
                          <a:gd name="connsiteY13" fmla="*/ 158501 h 215776"/>
                          <a:gd name="connsiteX14" fmla="*/ 102369 w 180949"/>
                          <a:gd name="connsiteY14" fmla="*/ 29616 h 215776"/>
                          <a:gd name="connsiteX15" fmla="*/ 29636 w 180949"/>
                          <a:gd name="connsiteY15" fmla="*/ 57263 h 2157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180949" h="215776">
                            <a:moveTo>
                              <a:pt x="71128" y="215776"/>
                            </a:moveTo>
                            <a:cubicBezTo>
                              <a:pt x="69310" y="215776"/>
                              <a:pt x="67513" y="215388"/>
                              <a:pt x="65819" y="214633"/>
                            </a:cubicBezTo>
                            <a:cubicBezTo>
                              <a:pt x="62694" y="213224"/>
                              <a:pt x="60244" y="210631"/>
                              <a:pt x="59019" y="207425"/>
                            </a:cubicBezTo>
                            <a:lnTo>
                              <a:pt x="845" y="54363"/>
                            </a:lnTo>
                            <a:cubicBezTo>
                              <a:pt x="-1687" y="47686"/>
                              <a:pt x="1662" y="40213"/>
                              <a:pt x="8339" y="37681"/>
                            </a:cubicBezTo>
                            <a:lnTo>
                              <a:pt x="105248" y="845"/>
                            </a:lnTo>
                            <a:cubicBezTo>
                              <a:pt x="111945" y="-1687"/>
                              <a:pt x="119398" y="1662"/>
                              <a:pt x="121930" y="8339"/>
                            </a:cubicBezTo>
                            <a:lnTo>
                              <a:pt x="180104" y="161400"/>
                            </a:lnTo>
                            <a:cubicBezTo>
                              <a:pt x="182636" y="168077"/>
                              <a:pt x="179288" y="175551"/>
                              <a:pt x="172610" y="178083"/>
                            </a:cubicBezTo>
                            <a:lnTo>
                              <a:pt x="75701" y="214919"/>
                            </a:lnTo>
                            <a:cubicBezTo>
                              <a:pt x="74231" y="215491"/>
                              <a:pt x="72659" y="215756"/>
                              <a:pt x="71107" y="215756"/>
                            </a:cubicBezTo>
                            <a:close/>
                            <a:moveTo>
                              <a:pt x="29636" y="57263"/>
                            </a:moveTo>
                            <a:lnTo>
                              <a:pt x="78621" y="186148"/>
                            </a:lnTo>
                            <a:lnTo>
                              <a:pt x="151354" y="158501"/>
                            </a:lnTo>
                            <a:lnTo>
                              <a:pt x="102369" y="29616"/>
                            </a:lnTo>
                            <a:lnTo>
                              <a:pt x="29636" y="57263"/>
                            </a:lnTo>
                            <a:close/>
                          </a:path>
                        </a:pathLst>
                      </a:custGeom>
                      <a:grpFill/>
                      <a:ln w="203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IL" sz="140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fek 1.5 AAA"/>
                        </a:endParaRPr>
                      </a:p>
                    </p:txBody>
                  </p:sp>
                  <p:sp>
                    <p:nvSpPr>
                      <p:cNvPr id="50" name="Freeform: Shape 49">
                        <a:extLst>
                          <a:ext uri="{FF2B5EF4-FFF2-40B4-BE49-F238E27FC236}">
                            <a16:creationId xmlns:a16="http://schemas.microsoft.com/office/drawing/2014/main" id="{C6F38DCF-D027-3F62-7519-A7DCBF1A35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68195" y="4667379"/>
                        <a:ext cx="130409" cy="129572"/>
                      </a:xfrm>
                      <a:custGeom>
                        <a:avLst/>
                        <a:gdLst>
                          <a:gd name="connsiteX0" fmla="*/ 93818 w 130409"/>
                          <a:gd name="connsiteY0" fmla="*/ 129572 h 129572"/>
                          <a:gd name="connsiteX1" fmla="*/ 91715 w 130409"/>
                          <a:gd name="connsiteY1" fmla="*/ 129409 h 129572"/>
                          <a:gd name="connsiteX2" fmla="*/ 84793 w 130409"/>
                          <a:gd name="connsiteY2" fmla="*/ 128265 h 129572"/>
                          <a:gd name="connsiteX3" fmla="*/ 850 w 130409"/>
                          <a:gd name="connsiteY3" fmla="*/ 54389 h 129572"/>
                          <a:gd name="connsiteX4" fmla="*/ 1136 w 130409"/>
                          <a:gd name="connsiteY4" fmla="*/ 44486 h 129572"/>
                          <a:gd name="connsiteX5" fmla="*/ 8344 w 130409"/>
                          <a:gd name="connsiteY5" fmla="*/ 37686 h 129572"/>
                          <a:gd name="connsiteX6" fmla="*/ 105253 w 130409"/>
                          <a:gd name="connsiteY6" fmla="*/ 850 h 129572"/>
                          <a:gd name="connsiteX7" fmla="*/ 115156 w 130409"/>
                          <a:gd name="connsiteY7" fmla="*/ 1136 h 129572"/>
                          <a:gd name="connsiteX8" fmla="*/ 121956 w 130409"/>
                          <a:gd name="connsiteY8" fmla="*/ 8344 h 129572"/>
                          <a:gd name="connsiteX9" fmla="*/ 108275 w 130409"/>
                          <a:gd name="connsiteY9" fmla="*/ 119322 h 129572"/>
                          <a:gd name="connsiteX10" fmla="*/ 103865 w 130409"/>
                          <a:gd name="connsiteY10" fmla="*/ 124774 h 129572"/>
                          <a:gd name="connsiteX11" fmla="*/ 93818 w 130409"/>
                          <a:gd name="connsiteY11" fmla="*/ 129572 h 129572"/>
                          <a:gd name="connsiteX12" fmla="*/ 30417 w 130409"/>
                          <a:gd name="connsiteY12" fmla="*/ 56982 h 129572"/>
                          <a:gd name="connsiteX13" fmla="*/ 88509 w 130409"/>
                          <a:gd name="connsiteY13" fmla="*/ 102639 h 129572"/>
                          <a:gd name="connsiteX14" fmla="*/ 101618 w 130409"/>
                          <a:gd name="connsiteY14" fmla="*/ 29927 h 129572"/>
                          <a:gd name="connsiteX15" fmla="*/ 30417 w 130409"/>
                          <a:gd name="connsiteY15" fmla="*/ 56982 h 1295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130409" h="129572">
                            <a:moveTo>
                              <a:pt x="93818" y="129572"/>
                            </a:moveTo>
                            <a:cubicBezTo>
                              <a:pt x="93124" y="129572"/>
                              <a:pt x="92409" y="129511"/>
                              <a:pt x="91715" y="129409"/>
                            </a:cubicBezTo>
                            <a:lnTo>
                              <a:pt x="84793" y="128265"/>
                            </a:lnTo>
                            <a:cubicBezTo>
                              <a:pt x="48039" y="122180"/>
                              <a:pt x="15879" y="93880"/>
                              <a:pt x="850" y="54389"/>
                            </a:cubicBezTo>
                            <a:cubicBezTo>
                              <a:pt x="-375" y="51183"/>
                              <a:pt x="-273" y="47630"/>
                              <a:pt x="1136" y="44486"/>
                            </a:cubicBezTo>
                            <a:cubicBezTo>
                              <a:pt x="2545" y="41362"/>
                              <a:pt x="5138" y="38911"/>
                              <a:pt x="8344" y="37686"/>
                            </a:cubicBezTo>
                            <a:lnTo>
                              <a:pt x="105253" y="850"/>
                            </a:lnTo>
                            <a:cubicBezTo>
                              <a:pt x="108459" y="-375"/>
                              <a:pt x="112012" y="-273"/>
                              <a:pt x="115156" y="1136"/>
                            </a:cubicBezTo>
                            <a:cubicBezTo>
                              <a:pt x="118280" y="2545"/>
                              <a:pt x="120731" y="5138"/>
                              <a:pt x="121956" y="8344"/>
                            </a:cubicBezTo>
                            <a:cubicBezTo>
                              <a:pt x="136964" y="47835"/>
                              <a:pt x="131737" y="90367"/>
                              <a:pt x="108275" y="119322"/>
                            </a:cubicBezTo>
                            <a:lnTo>
                              <a:pt x="103865" y="124774"/>
                            </a:lnTo>
                            <a:cubicBezTo>
                              <a:pt x="101394" y="127837"/>
                              <a:pt x="97678" y="129572"/>
                              <a:pt x="93818" y="129572"/>
                            </a:cubicBezTo>
                            <a:close/>
                            <a:moveTo>
                              <a:pt x="30417" y="56982"/>
                            </a:moveTo>
                            <a:cubicBezTo>
                              <a:pt x="43322" y="81179"/>
                              <a:pt x="65089" y="98556"/>
                              <a:pt x="88509" y="102639"/>
                            </a:cubicBezTo>
                            <a:cubicBezTo>
                              <a:pt x="103334" y="84038"/>
                              <a:pt x="108050" y="56594"/>
                              <a:pt x="101618" y="29927"/>
                            </a:cubicBezTo>
                            <a:lnTo>
                              <a:pt x="30417" y="56982"/>
                            </a:lnTo>
                            <a:close/>
                          </a:path>
                        </a:pathLst>
                      </a:custGeom>
                      <a:grpFill/>
                      <a:ln w="203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IL" sz="140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fek 1.5 AAA"/>
                        </a:endParaRPr>
                      </a:p>
                    </p:txBody>
                  </p:sp>
                </p:grpSp>
                <p:sp>
                  <p:nvSpPr>
                    <p:cNvPr id="51" name="Freeform: Shape 50">
                      <a:extLst>
                        <a:ext uri="{FF2B5EF4-FFF2-40B4-BE49-F238E27FC236}">
                          <a16:creationId xmlns:a16="http://schemas.microsoft.com/office/drawing/2014/main" id="{C39196DE-8D63-BA4B-4667-5AA6E932DD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36950" y="4478072"/>
                      <a:ext cx="98985" cy="98965"/>
                    </a:xfrm>
                    <a:custGeom>
                      <a:avLst/>
                      <a:gdLst>
                        <a:gd name="connsiteX0" fmla="*/ 86030 w 98985"/>
                        <a:gd name="connsiteY0" fmla="*/ 98966 h 98965"/>
                        <a:gd name="connsiteX1" fmla="*/ 82334 w 98985"/>
                        <a:gd name="connsiteY1" fmla="*/ 98415 h 98965"/>
                        <a:gd name="connsiteX2" fmla="*/ 3904 w 98985"/>
                        <a:gd name="connsiteY2" fmla="*/ 25600 h 98965"/>
                        <a:gd name="connsiteX3" fmla="*/ 842 w 98985"/>
                        <a:gd name="connsiteY3" fmla="*/ 17535 h 98965"/>
                        <a:gd name="connsiteX4" fmla="*/ 2700 w 98985"/>
                        <a:gd name="connsiteY4" fmla="*/ 5038 h 98965"/>
                        <a:gd name="connsiteX5" fmla="*/ 14339 w 98985"/>
                        <a:gd name="connsiteY5" fmla="*/ 76 h 98965"/>
                        <a:gd name="connsiteX6" fmla="*/ 61588 w 98985"/>
                        <a:gd name="connsiteY6" fmla="*/ 5201 h 98965"/>
                        <a:gd name="connsiteX7" fmla="*/ 73064 w 98985"/>
                        <a:gd name="connsiteY7" fmla="*/ 19454 h 98965"/>
                        <a:gd name="connsiteX8" fmla="*/ 58811 w 98985"/>
                        <a:gd name="connsiteY8" fmla="*/ 30929 h 98965"/>
                        <a:gd name="connsiteX9" fmla="*/ 33553 w 98985"/>
                        <a:gd name="connsiteY9" fmla="*/ 28193 h 98965"/>
                        <a:gd name="connsiteX10" fmla="*/ 89726 w 98985"/>
                        <a:gd name="connsiteY10" fmla="*/ 73626 h 98965"/>
                        <a:gd name="connsiteX11" fmla="*/ 98445 w 98985"/>
                        <a:gd name="connsiteY11" fmla="*/ 89716 h 98965"/>
                        <a:gd name="connsiteX12" fmla="*/ 86051 w 98985"/>
                        <a:gd name="connsiteY12" fmla="*/ 98966 h 989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8985" h="98965">
                          <a:moveTo>
                            <a:pt x="86030" y="98966"/>
                          </a:moveTo>
                          <a:cubicBezTo>
                            <a:pt x="84805" y="98966"/>
                            <a:pt x="83559" y="98802"/>
                            <a:pt x="82334" y="98415"/>
                          </a:cubicBezTo>
                          <a:cubicBezTo>
                            <a:pt x="46499" y="87756"/>
                            <a:pt x="17177" y="60537"/>
                            <a:pt x="3904" y="25600"/>
                          </a:cubicBezTo>
                          <a:lnTo>
                            <a:pt x="842" y="17535"/>
                          </a:lnTo>
                          <a:cubicBezTo>
                            <a:pt x="-751" y="13328"/>
                            <a:pt x="-57" y="8591"/>
                            <a:pt x="2700" y="5038"/>
                          </a:cubicBezTo>
                          <a:cubicBezTo>
                            <a:pt x="5456" y="1485"/>
                            <a:pt x="9846" y="-414"/>
                            <a:pt x="14339" y="76"/>
                          </a:cubicBezTo>
                          <a:lnTo>
                            <a:pt x="61588" y="5201"/>
                          </a:lnTo>
                          <a:cubicBezTo>
                            <a:pt x="68694" y="5977"/>
                            <a:pt x="73819" y="12348"/>
                            <a:pt x="73064" y="19454"/>
                          </a:cubicBezTo>
                          <a:cubicBezTo>
                            <a:pt x="72288" y="26560"/>
                            <a:pt x="65876" y="31685"/>
                            <a:pt x="58811" y="30929"/>
                          </a:cubicBezTo>
                          <a:lnTo>
                            <a:pt x="33553" y="28193"/>
                          </a:lnTo>
                          <a:cubicBezTo>
                            <a:pt x="45478" y="49919"/>
                            <a:pt x="65754" y="66499"/>
                            <a:pt x="89726" y="73626"/>
                          </a:cubicBezTo>
                          <a:cubicBezTo>
                            <a:pt x="96566" y="75668"/>
                            <a:pt x="100487" y="82876"/>
                            <a:pt x="98445" y="89716"/>
                          </a:cubicBezTo>
                          <a:cubicBezTo>
                            <a:pt x="96771" y="95331"/>
                            <a:pt x="91625" y="98966"/>
                            <a:pt x="86051" y="98966"/>
                          </a:cubicBezTo>
                          <a:close/>
                        </a:path>
                      </a:pathLst>
                    </a:custGeom>
                    <a:grpFill/>
                    <a:ln w="203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L" sz="140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Afek 1.5 AAA"/>
                      </a:endParaRPr>
                    </a:p>
                  </p:txBody>
                </p:sp>
                <p:sp>
                  <p:nvSpPr>
                    <p:cNvPr id="52" name="Freeform: Shape 51">
                      <a:extLst>
                        <a:ext uri="{FF2B5EF4-FFF2-40B4-BE49-F238E27FC236}">
                          <a16:creationId xmlns:a16="http://schemas.microsoft.com/office/drawing/2014/main" id="{F3E4A3AC-F702-E3FD-A47B-C575104A00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81113" y="4411173"/>
                      <a:ext cx="67814" cy="129049"/>
                    </a:xfrm>
                    <a:custGeom>
                      <a:avLst/>
                      <a:gdLst>
                        <a:gd name="connsiteX0" fmla="*/ 38756 w 67814"/>
                        <a:gd name="connsiteY0" fmla="*/ 129029 h 129049"/>
                        <a:gd name="connsiteX1" fmla="*/ 31956 w 67814"/>
                        <a:gd name="connsiteY1" fmla="*/ 127089 h 129049"/>
                        <a:gd name="connsiteX2" fmla="*/ 27771 w 67814"/>
                        <a:gd name="connsiteY2" fmla="*/ 109284 h 129049"/>
                        <a:gd name="connsiteX3" fmla="*/ 39593 w 67814"/>
                        <a:gd name="connsiteY3" fmla="*/ 38000 h 129049"/>
                        <a:gd name="connsiteX4" fmla="*/ 22523 w 67814"/>
                        <a:gd name="connsiteY4" fmla="*/ 56827 h 129049"/>
                        <a:gd name="connsiteX5" fmla="*/ 4248 w 67814"/>
                        <a:gd name="connsiteY5" fmla="*/ 57725 h 129049"/>
                        <a:gd name="connsiteX6" fmla="*/ 3349 w 67814"/>
                        <a:gd name="connsiteY6" fmla="*/ 39450 h 129049"/>
                        <a:gd name="connsiteX7" fmla="*/ 35264 w 67814"/>
                        <a:gd name="connsiteY7" fmla="*/ 4248 h 129049"/>
                        <a:gd name="connsiteX8" fmla="*/ 47250 w 67814"/>
                        <a:gd name="connsiteY8" fmla="*/ 225 h 129049"/>
                        <a:gd name="connsiteX9" fmla="*/ 56949 w 67814"/>
                        <a:gd name="connsiteY9" fmla="*/ 8332 h 129049"/>
                        <a:gd name="connsiteX10" fmla="*/ 60012 w 67814"/>
                        <a:gd name="connsiteY10" fmla="*/ 16397 h 129049"/>
                        <a:gd name="connsiteX11" fmla="*/ 49762 w 67814"/>
                        <a:gd name="connsiteY11" fmla="*/ 122923 h 129049"/>
                        <a:gd name="connsiteX12" fmla="*/ 38756 w 67814"/>
                        <a:gd name="connsiteY12" fmla="*/ 129049 h 1290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67814" h="129049">
                          <a:moveTo>
                            <a:pt x="38756" y="129029"/>
                          </a:moveTo>
                          <a:cubicBezTo>
                            <a:pt x="36428" y="129029"/>
                            <a:pt x="34080" y="128396"/>
                            <a:pt x="31956" y="127089"/>
                          </a:cubicBezTo>
                          <a:cubicBezTo>
                            <a:pt x="25892" y="123311"/>
                            <a:pt x="24013" y="115348"/>
                            <a:pt x="27771" y="109284"/>
                          </a:cubicBezTo>
                          <a:cubicBezTo>
                            <a:pt x="40961" y="88027"/>
                            <a:pt x="45106" y="62156"/>
                            <a:pt x="39593" y="38000"/>
                          </a:cubicBezTo>
                          <a:lnTo>
                            <a:pt x="22523" y="56827"/>
                          </a:lnTo>
                          <a:cubicBezTo>
                            <a:pt x="17724" y="62115"/>
                            <a:pt x="9536" y="62524"/>
                            <a:pt x="4248" y="57725"/>
                          </a:cubicBezTo>
                          <a:cubicBezTo>
                            <a:pt x="-1041" y="52927"/>
                            <a:pt x="-1449" y="44739"/>
                            <a:pt x="3349" y="39450"/>
                          </a:cubicBezTo>
                          <a:lnTo>
                            <a:pt x="35264" y="4248"/>
                          </a:lnTo>
                          <a:cubicBezTo>
                            <a:pt x="38286" y="919"/>
                            <a:pt x="42819" y="-612"/>
                            <a:pt x="47250" y="225"/>
                          </a:cubicBezTo>
                          <a:cubicBezTo>
                            <a:pt x="51681" y="1062"/>
                            <a:pt x="55336" y="4125"/>
                            <a:pt x="56949" y="8332"/>
                          </a:cubicBezTo>
                          <a:lnTo>
                            <a:pt x="60012" y="16397"/>
                          </a:lnTo>
                          <a:cubicBezTo>
                            <a:pt x="73285" y="51334"/>
                            <a:pt x="69466" y="91172"/>
                            <a:pt x="49762" y="122923"/>
                          </a:cubicBezTo>
                          <a:cubicBezTo>
                            <a:pt x="47312" y="126864"/>
                            <a:pt x="43085" y="129049"/>
                            <a:pt x="38756" y="129049"/>
                          </a:cubicBezTo>
                          <a:close/>
                        </a:path>
                      </a:pathLst>
                    </a:custGeom>
                    <a:grpFill/>
                    <a:ln w="203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L" sz="140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Afek 1.5 AAA"/>
                      </a:endParaRPr>
                    </a:p>
                  </p:txBody>
                </p:sp>
                <p:sp>
                  <p:nvSpPr>
                    <p:cNvPr id="53" name="Freeform: Shape 52">
                      <a:extLst>
                        <a:ext uri="{FF2B5EF4-FFF2-40B4-BE49-F238E27FC236}">
                          <a16:creationId xmlns:a16="http://schemas.microsoft.com/office/drawing/2014/main" id="{4A105F72-E859-963E-71E2-0CAFCAF307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24994" y="4444612"/>
                      <a:ext cx="57883" cy="110107"/>
                    </a:xfrm>
                    <a:custGeom>
                      <a:avLst/>
                      <a:gdLst>
                        <a:gd name="connsiteX0" fmla="*/ 44950 w 57883"/>
                        <a:gd name="connsiteY0" fmla="*/ 110108 h 110107"/>
                        <a:gd name="connsiteX1" fmla="*/ 32862 w 57883"/>
                        <a:gd name="connsiteY1" fmla="*/ 101756 h 110107"/>
                        <a:gd name="connsiteX2" fmla="*/ 845 w 57883"/>
                        <a:gd name="connsiteY2" fmla="*/ 17527 h 110107"/>
                        <a:gd name="connsiteX3" fmla="*/ 8339 w 57883"/>
                        <a:gd name="connsiteY3" fmla="*/ 845 h 110107"/>
                        <a:gd name="connsiteX4" fmla="*/ 25021 w 57883"/>
                        <a:gd name="connsiteY4" fmla="*/ 8339 h 110107"/>
                        <a:gd name="connsiteX5" fmla="*/ 57038 w 57883"/>
                        <a:gd name="connsiteY5" fmla="*/ 92568 h 110107"/>
                        <a:gd name="connsiteX6" fmla="*/ 49545 w 57883"/>
                        <a:gd name="connsiteY6" fmla="*/ 109250 h 110107"/>
                        <a:gd name="connsiteX7" fmla="*/ 44950 w 57883"/>
                        <a:gd name="connsiteY7" fmla="*/ 110108 h 110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7883" h="110107">
                          <a:moveTo>
                            <a:pt x="44950" y="110108"/>
                          </a:moveTo>
                          <a:cubicBezTo>
                            <a:pt x="39723" y="110108"/>
                            <a:pt x="34822" y="106922"/>
                            <a:pt x="32862" y="101756"/>
                          </a:cubicBezTo>
                          <a:lnTo>
                            <a:pt x="845" y="17527"/>
                          </a:lnTo>
                          <a:cubicBezTo>
                            <a:pt x="-1687" y="10850"/>
                            <a:pt x="1662" y="3377"/>
                            <a:pt x="8339" y="845"/>
                          </a:cubicBezTo>
                          <a:cubicBezTo>
                            <a:pt x="15036" y="-1687"/>
                            <a:pt x="22489" y="1662"/>
                            <a:pt x="25021" y="8339"/>
                          </a:cubicBezTo>
                          <a:lnTo>
                            <a:pt x="57038" y="92568"/>
                          </a:lnTo>
                          <a:cubicBezTo>
                            <a:pt x="59570" y="99245"/>
                            <a:pt x="56222" y="106718"/>
                            <a:pt x="49545" y="109250"/>
                          </a:cubicBezTo>
                          <a:cubicBezTo>
                            <a:pt x="48034" y="109822"/>
                            <a:pt x="46482" y="110108"/>
                            <a:pt x="44950" y="110108"/>
                          </a:cubicBezTo>
                          <a:close/>
                        </a:path>
                      </a:pathLst>
                    </a:custGeom>
                    <a:grpFill/>
                    <a:ln w="203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L" sz="140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Afek 1.5 AAA"/>
                      </a:endParaRPr>
                    </a:p>
                  </p:txBody>
                </p:sp>
              </p:grpSp>
              <p:grpSp>
                <p:nvGrpSpPr>
                  <p:cNvPr id="54" name="Graphic 43">
                    <a:extLst>
                      <a:ext uri="{FF2B5EF4-FFF2-40B4-BE49-F238E27FC236}">
                        <a16:creationId xmlns:a16="http://schemas.microsoft.com/office/drawing/2014/main" id="{EA512AE7-93F3-E648-348E-C889AFE6CB2F}"/>
                      </a:ext>
                    </a:extLst>
                  </p:cNvPr>
                  <p:cNvGrpSpPr/>
                  <p:nvPr/>
                </p:nvGrpSpPr>
                <p:grpSpPr>
                  <a:xfrm>
                    <a:off x="4657591" y="4511594"/>
                    <a:ext cx="261696" cy="385799"/>
                    <a:chOff x="4657591" y="4511594"/>
                    <a:chExt cx="261696" cy="385799"/>
                  </a:xfrm>
                  <a:grpFill/>
                </p:grpSpPr>
                <p:grpSp>
                  <p:nvGrpSpPr>
                    <p:cNvPr id="55" name="Graphic 43">
                      <a:extLst>
                        <a:ext uri="{FF2B5EF4-FFF2-40B4-BE49-F238E27FC236}">
                          <a16:creationId xmlns:a16="http://schemas.microsoft.com/office/drawing/2014/main" id="{2471EEDE-3ACA-8DC4-2CAA-60DFBB3230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30703" y="4614772"/>
                      <a:ext cx="188584" cy="282621"/>
                      <a:chOff x="4730703" y="4614772"/>
                      <a:chExt cx="188584" cy="282621"/>
                    </a:xfrm>
                    <a:grpFill/>
                  </p:grpSpPr>
                  <p:sp>
                    <p:nvSpPr>
                      <p:cNvPr id="56" name="Freeform: Shape 55">
                        <a:extLst>
                          <a:ext uri="{FF2B5EF4-FFF2-40B4-BE49-F238E27FC236}">
                            <a16:creationId xmlns:a16="http://schemas.microsoft.com/office/drawing/2014/main" id="{03746575-DC69-DBF7-1C98-CD016DAC45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30703" y="4614772"/>
                        <a:ext cx="180959" cy="215768"/>
                      </a:xfrm>
                      <a:custGeom>
                        <a:avLst/>
                        <a:gdLst>
                          <a:gd name="connsiteX0" fmla="*/ 71112 w 180959"/>
                          <a:gd name="connsiteY0" fmla="*/ 215768 h 215768"/>
                          <a:gd name="connsiteX1" fmla="*/ 59024 w 180959"/>
                          <a:gd name="connsiteY1" fmla="*/ 207437 h 215768"/>
                          <a:gd name="connsiteX2" fmla="*/ 850 w 180959"/>
                          <a:gd name="connsiteY2" fmla="*/ 54376 h 215768"/>
                          <a:gd name="connsiteX3" fmla="*/ 1136 w 180959"/>
                          <a:gd name="connsiteY3" fmla="*/ 44472 h 215768"/>
                          <a:gd name="connsiteX4" fmla="*/ 8344 w 180959"/>
                          <a:gd name="connsiteY4" fmla="*/ 37673 h 215768"/>
                          <a:gd name="connsiteX5" fmla="*/ 105253 w 180959"/>
                          <a:gd name="connsiteY5" fmla="*/ 837 h 215768"/>
                          <a:gd name="connsiteX6" fmla="*/ 121935 w 180959"/>
                          <a:gd name="connsiteY6" fmla="*/ 8331 h 215768"/>
                          <a:gd name="connsiteX7" fmla="*/ 180109 w 180959"/>
                          <a:gd name="connsiteY7" fmla="*/ 161392 h 215768"/>
                          <a:gd name="connsiteX8" fmla="*/ 179824 w 180959"/>
                          <a:gd name="connsiteY8" fmla="*/ 171295 h 215768"/>
                          <a:gd name="connsiteX9" fmla="*/ 172616 w 180959"/>
                          <a:gd name="connsiteY9" fmla="*/ 178095 h 215768"/>
                          <a:gd name="connsiteX10" fmla="*/ 75707 w 180959"/>
                          <a:gd name="connsiteY10" fmla="*/ 214931 h 215768"/>
                          <a:gd name="connsiteX11" fmla="*/ 71112 w 180959"/>
                          <a:gd name="connsiteY11" fmla="*/ 215768 h 215768"/>
                          <a:gd name="connsiteX12" fmla="*/ 29621 w 180959"/>
                          <a:gd name="connsiteY12" fmla="*/ 57255 h 215768"/>
                          <a:gd name="connsiteX13" fmla="*/ 78606 w 180959"/>
                          <a:gd name="connsiteY13" fmla="*/ 186140 h 215768"/>
                          <a:gd name="connsiteX14" fmla="*/ 151318 w 180959"/>
                          <a:gd name="connsiteY14" fmla="*/ 158493 h 215768"/>
                          <a:gd name="connsiteX15" fmla="*/ 102333 w 180959"/>
                          <a:gd name="connsiteY15" fmla="*/ 29607 h 215768"/>
                          <a:gd name="connsiteX16" fmla="*/ 29621 w 180959"/>
                          <a:gd name="connsiteY16" fmla="*/ 57255 h 21576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180959" h="215768">
                            <a:moveTo>
                              <a:pt x="71112" y="215768"/>
                            </a:moveTo>
                            <a:cubicBezTo>
                              <a:pt x="65885" y="215768"/>
                              <a:pt x="60984" y="212583"/>
                              <a:pt x="59024" y="207437"/>
                            </a:cubicBezTo>
                            <a:lnTo>
                              <a:pt x="850" y="54376"/>
                            </a:lnTo>
                            <a:cubicBezTo>
                              <a:pt x="-375" y="51170"/>
                              <a:pt x="-273" y="47617"/>
                              <a:pt x="1136" y="44472"/>
                            </a:cubicBezTo>
                            <a:cubicBezTo>
                              <a:pt x="2545" y="41348"/>
                              <a:pt x="5138" y="38898"/>
                              <a:pt x="8344" y="37673"/>
                            </a:cubicBezTo>
                            <a:lnTo>
                              <a:pt x="105253" y="837"/>
                            </a:lnTo>
                            <a:cubicBezTo>
                              <a:pt x="111950" y="-1675"/>
                              <a:pt x="119403" y="1654"/>
                              <a:pt x="121935" y="8331"/>
                            </a:cubicBezTo>
                            <a:lnTo>
                              <a:pt x="180109" y="161392"/>
                            </a:lnTo>
                            <a:cubicBezTo>
                              <a:pt x="181335" y="164598"/>
                              <a:pt x="181232" y="168171"/>
                              <a:pt x="179824" y="171295"/>
                            </a:cubicBezTo>
                            <a:cubicBezTo>
                              <a:pt x="178415" y="174419"/>
                              <a:pt x="175821" y="176870"/>
                              <a:pt x="172616" y="178095"/>
                            </a:cubicBezTo>
                            <a:lnTo>
                              <a:pt x="75707" y="214931"/>
                            </a:lnTo>
                            <a:cubicBezTo>
                              <a:pt x="74196" y="215503"/>
                              <a:pt x="72644" y="215768"/>
                              <a:pt x="71112" y="215768"/>
                            </a:cubicBezTo>
                            <a:close/>
                            <a:moveTo>
                              <a:pt x="29621" y="57255"/>
                            </a:moveTo>
                            <a:lnTo>
                              <a:pt x="78606" y="186140"/>
                            </a:lnTo>
                            <a:lnTo>
                              <a:pt x="151318" y="158493"/>
                            </a:lnTo>
                            <a:lnTo>
                              <a:pt x="102333" y="29607"/>
                            </a:lnTo>
                            <a:lnTo>
                              <a:pt x="29621" y="57255"/>
                            </a:lnTo>
                            <a:close/>
                          </a:path>
                        </a:pathLst>
                      </a:custGeom>
                      <a:grpFill/>
                      <a:ln w="203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IL" sz="140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fek 1.5 AAA"/>
                        </a:endParaRPr>
                      </a:p>
                    </p:txBody>
                  </p:sp>
                  <p:sp>
                    <p:nvSpPr>
                      <p:cNvPr id="57" name="Freeform: Shape 56">
                        <a:extLst>
                          <a:ext uri="{FF2B5EF4-FFF2-40B4-BE49-F238E27FC236}">
                            <a16:creationId xmlns:a16="http://schemas.microsoft.com/office/drawing/2014/main" id="{F0560171-1EA5-6335-2D5D-6D9BD93259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882" y="4767828"/>
                        <a:ext cx="130405" cy="129565"/>
                      </a:xfrm>
                      <a:custGeom>
                        <a:avLst/>
                        <a:gdLst>
                          <a:gd name="connsiteX0" fmla="*/ 93793 w 130405"/>
                          <a:gd name="connsiteY0" fmla="*/ 129545 h 129565"/>
                          <a:gd name="connsiteX1" fmla="*/ 91690 w 130405"/>
                          <a:gd name="connsiteY1" fmla="*/ 129381 h 129565"/>
                          <a:gd name="connsiteX2" fmla="*/ 84768 w 130405"/>
                          <a:gd name="connsiteY2" fmla="*/ 128238 h 129565"/>
                          <a:gd name="connsiteX3" fmla="*/ 845 w 130405"/>
                          <a:gd name="connsiteY3" fmla="*/ 54362 h 129565"/>
                          <a:gd name="connsiteX4" fmla="*/ 8339 w 130405"/>
                          <a:gd name="connsiteY4" fmla="*/ 37679 h 129565"/>
                          <a:gd name="connsiteX5" fmla="*/ 105248 w 130405"/>
                          <a:gd name="connsiteY5" fmla="*/ 843 h 129565"/>
                          <a:gd name="connsiteX6" fmla="*/ 115151 w 130405"/>
                          <a:gd name="connsiteY6" fmla="*/ 1129 h 129565"/>
                          <a:gd name="connsiteX7" fmla="*/ 121951 w 130405"/>
                          <a:gd name="connsiteY7" fmla="*/ 8337 h 129565"/>
                          <a:gd name="connsiteX8" fmla="*/ 108290 w 130405"/>
                          <a:gd name="connsiteY8" fmla="*/ 119315 h 129565"/>
                          <a:gd name="connsiteX9" fmla="*/ 103880 w 130405"/>
                          <a:gd name="connsiteY9" fmla="*/ 124767 h 129565"/>
                          <a:gd name="connsiteX10" fmla="*/ 93834 w 130405"/>
                          <a:gd name="connsiteY10" fmla="*/ 129565 h 129565"/>
                          <a:gd name="connsiteX11" fmla="*/ 30371 w 130405"/>
                          <a:gd name="connsiteY11" fmla="*/ 56975 h 129565"/>
                          <a:gd name="connsiteX12" fmla="*/ 88463 w 130405"/>
                          <a:gd name="connsiteY12" fmla="*/ 102632 h 129565"/>
                          <a:gd name="connsiteX13" fmla="*/ 101572 w 130405"/>
                          <a:gd name="connsiteY13" fmla="*/ 29920 h 129565"/>
                          <a:gd name="connsiteX14" fmla="*/ 30371 w 130405"/>
                          <a:gd name="connsiteY14" fmla="*/ 56975 h 1295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</a:cxnLst>
                        <a:rect l="l" t="t" r="r" b="b"/>
                        <a:pathLst>
                          <a:path w="130405" h="129565">
                            <a:moveTo>
                              <a:pt x="93793" y="129545"/>
                            </a:moveTo>
                            <a:cubicBezTo>
                              <a:pt x="93099" y="129545"/>
                              <a:pt x="92384" y="129483"/>
                              <a:pt x="91690" y="129381"/>
                            </a:cubicBezTo>
                            <a:lnTo>
                              <a:pt x="84768" y="128238"/>
                            </a:lnTo>
                            <a:cubicBezTo>
                              <a:pt x="47993" y="122153"/>
                              <a:pt x="15833" y="93852"/>
                              <a:pt x="845" y="54362"/>
                            </a:cubicBezTo>
                            <a:cubicBezTo>
                              <a:pt x="-1687" y="47685"/>
                              <a:pt x="1662" y="40211"/>
                              <a:pt x="8339" y="37679"/>
                            </a:cubicBezTo>
                            <a:lnTo>
                              <a:pt x="105248" y="843"/>
                            </a:lnTo>
                            <a:cubicBezTo>
                              <a:pt x="108454" y="-382"/>
                              <a:pt x="112007" y="-259"/>
                              <a:pt x="115151" y="1129"/>
                            </a:cubicBezTo>
                            <a:cubicBezTo>
                              <a:pt x="118275" y="2538"/>
                              <a:pt x="120726" y="5131"/>
                              <a:pt x="121951" y="8337"/>
                            </a:cubicBezTo>
                            <a:cubicBezTo>
                              <a:pt x="136959" y="47827"/>
                              <a:pt x="131731" y="90360"/>
                              <a:pt x="108290" y="119315"/>
                            </a:cubicBezTo>
                            <a:lnTo>
                              <a:pt x="103880" y="124767"/>
                            </a:lnTo>
                            <a:cubicBezTo>
                              <a:pt x="101409" y="127829"/>
                              <a:pt x="97693" y="129565"/>
                              <a:pt x="93834" y="129565"/>
                            </a:cubicBezTo>
                            <a:close/>
                            <a:moveTo>
                              <a:pt x="30371" y="56975"/>
                            </a:moveTo>
                            <a:cubicBezTo>
                              <a:pt x="43255" y="81172"/>
                              <a:pt x="65022" y="98548"/>
                              <a:pt x="88463" y="102632"/>
                            </a:cubicBezTo>
                            <a:cubicBezTo>
                              <a:pt x="103267" y="84031"/>
                              <a:pt x="108004" y="56567"/>
                              <a:pt x="101572" y="29920"/>
                            </a:cubicBezTo>
                            <a:lnTo>
                              <a:pt x="30371" y="56975"/>
                            </a:lnTo>
                            <a:close/>
                          </a:path>
                        </a:pathLst>
                      </a:custGeom>
                      <a:grpFill/>
                      <a:ln w="203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9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IL" sz="140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fek 1.5 AAA"/>
                        </a:endParaRPr>
                      </a:p>
                    </p:txBody>
                  </p:sp>
                </p:grpSp>
                <p:sp>
                  <p:nvSpPr>
                    <p:cNvPr id="58" name="Freeform: Shape 57">
                      <a:extLst>
                        <a:ext uri="{FF2B5EF4-FFF2-40B4-BE49-F238E27FC236}">
                          <a16:creationId xmlns:a16="http://schemas.microsoft.com/office/drawing/2014/main" id="{72D3A094-130D-5750-68FE-C2C6253E14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57591" y="4578492"/>
                      <a:ext cx="98985" cy="98986"/>
                    </a:xfrm>
                    <a:custGeom>
                      <a:avLst/>
                      <a:gdLst>
                        <a:gd name="connsiteX0" fmla="*/ 86030 w 98985"/>
                        <a:gd name="connsiteY0" fmla="*/ 98987 h 98986"/>
                        <a:gd name="connsiteX1" fmla="*/ 82334 w 98985"/>
                        <a:gd name="connsiteY1" fmla="*/ 98436 h 98986"/>
                        <a:gd name="connsiteX2" fmla="*/ 3904 w 98985"/>
                        <a:gd name="connsiteY2" fmla="*/ 25621 h 98986"/>
                        <a:gd name="connsiteX3" fmla="*/ 842 w 98985"/>
                        <a:gd name="connsiteY3" fmla="*/ 17556 h 98986"/>
                        <a:gd name="connsiteX4" fmla="*/ 2700 w 98985"/>
                        <a:gd name="connsiteY4" fmla="*/ 5039 h 98986"/>
                        <a:gd name="connsiteX5" fmla="*/ 14339 w 98985"/>
                        <a:gd name="connsiteY5" fmla="*/ 77 h 98986"/>
                        <a:gd name="connsiteX6" fmla="*/ 61588 w 98985"/>
                        <a:gd name="connsiteY6" fmla="*/ 5202 h 98986"/>
                        <a:gd name="connsiteX7" fmla="*/ 73064 w 98985"/>
                        <a:gd name="connsiteY7" fmla="*/ 19455 h 98986"/>
                        <a:gd name="connsiteX8" fmla="*/ 58811 w 98985"/>
                        <a:gd name="connsiteY8" fmla="*/ 30930 h 98986"/>
                        <a:gd name="connsiteX9" fmla="*/ 33553 w 98985"/>
                        <a:gd name="connsiteY9" fmla="*/ 28194 h 98986"/>
                        <a:gd name="connsiteX10" fmla="*/ 89726 w 98985"/>
                        <a:gd name="connsiteY10" fmla="*/ 73626 h 98986"/>
                        <a:gd name="connsiteX11" fmla="*/ 98445 w 98985"/>
                        <a:gd name="connsiteY11" fmla="*/ 89717 h 98986"/>
                        <a:gd name="connsiteX12" fmla="*/ 86051 w 98985"/>
                        <a:gd name="connsiteY12" fmla="*/ 98966 h 989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98985" h="98986">
                          <a:moveTo>
                            <a:pt x="86030" y="98987"/>
                          </a:moveTo>
                          <a:cubicBezTo>
                            <a:pt x="84805" y="98987"/>
                            <a:pt x="83559" y="98824"/>
                            <a:pt x="82334" y="98436"/>
                          </a:cubicBezTo>
                          <a:cubicBezTo>
                            <a:pt x="46499" y="87777"/>
                            <a:pt x="17177" y="60558"/>
                            <a:pt x="3904" y="25621"/>
                          </a:cubicBezTo>
                          <a:lnTo>
                            <a:pt x="842" y="17556"/>
                          </a:lnTo>
                          <a:cubicBezTo>
                            <a:pt x="-751" y="13349"/>
                            <a:pt x="-57" y="8612"/>
                            <a:pt x="2700" y="5039"/>
                          </a:cubicBezTo>
                          <a:cubicBezTo>
                            <a:pt x="5456" y="1465"/>
                            <a:pt x="9846" y="-413"/>
                            <a:pt x="14339" y="77"/>
                          </a:cubicBezTo>
                          <a:lnTo>
                            <a:pt x="61588" y="5202"/>
                          </a:lnTo>
                          <a:cubicBezTo>
                            <a:pt x="68694" y="5978"/>
                            <a:pt x="73819" y="12349"/>
                            <a:pt x="73064" y="19455"/>
                          </a:cubicBezTo>
                          <a:cubicBezTo>
                            <a:pt x="72288" y="26560"/>
                            <a:pt x="65897" y="31686"/>
                            <a:pt x="58811" y="30930"/>
                          </a:cubicBezTo>
                          <a:lnTo>
                            <a:pt x="33553" y="28194"/>
                          </a:lnTo>
                          <a:cubicBezTo>
                            <a:pt x="45478" y="49920"/>
                            <a:pt x="65754" y="66500"/>
                            <a:pt x="89726" y="73626"/>
                          </a:cubicBezTo>
                          <a:cubicBezTo>
                            <a:pt x="96566" y="75668"/>
                            <a:pt x="100487" y="82876"/>
                            <a:pt x="98445" y="89717"/>
                          </a:cubicBezTo>
                          <a:cubicBezTo>
                            <a:pt x="96771" y="95332"/>
                            <a:pt x="91625" y="98966"/>
                            <a:pt x="86051" y="98966"/>
                          </a:cubicBezTo>
                          <a:close/>
                        </a:path>
                      </a:pathLst>
                    </a:custGeom>
                    <a:grpFill/>
                    <a:ln w="203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L" sz="140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Afek 1.5 AAA"/>
                      </a:endParaRPr>
                    </a:p>
                  </p:txBody>
                </p:sp>
                <p:sp>
                  <p:nvSpPr>
                    <p:cNvPr id="59" name="Freeform: Shape 58">
                      <a:extLst>
                        <a:ext uri="{FF2B5EF4-FFF2-40B4-BE49-F238E27FC236}">
                          <a16:creationId xmlns:a16="http://schemas.microsoft.com/office/drawing/2014/main" id="{97698828-DE9B-E0A5-D678-EF9E0BC849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01774" y="4511594"/>
                      <a:ext cx="67835" cy="129069"/>
                    </a:xfrm>
                    <a:custGeom>
                      <a:avLst/>
                      <a:gdLst>
                        <a:gd name="connsiteX0" fmla="*/ 38756 w 67835"/>
                        <a:gd name="connsiteY0" fmla="*/ 129029 h 129069"/>
                        <a:gd name="connsiteX1" fmla="*/ 31956 w 67835"/>
                        <a:gd name="connsiteY1" fmla="*/ 127089 h 129069"/>
                        <a:gd name="connsiteX2" fmla="*/ 27771 w 67835"/>
                        <a:gd name="connsiteY2" fmla="*/ 109284 h 129069"/>
                        <a:gd name="connsiteX3" fmla="*/ 39593 w 67835"/>
                        <a:gd name="connsiteY3" fmla="*/ 38000 h 129069"/>
                        <a:gd name="connsiteX4" fmla="*/ 22523 w 67835"/>
                        <a:gd name="connsiteY4" fmla="*/ 56827 h 129069"/>
                        <a:gd name="connsiteX5" fmla="*/ 4248 w 67835"/>
                        <a:gd name="connsiteY5" fmla="*/ 57725 h 129069"/>
                        <a:gd name="connsiteX6" fmla="*/ 3349 w 67835"/>
                        <a:gd name="connsiteY6" fmla="*/ 39450 h 129069"/>
                        <a:gd name="connsiteX7" fmla="*/ 35285 w 67835"/>
                        <a:gd name="connsiteY7" fmla="*/ 4248 h 129069"/>
                        <a:gd name="connsiteX8" fmla="*/ 47271 w 67835"/>
                        <a:gd name="connsiteY8" fmla="*/ 225 h 129069"/>
                        <a:gd name="connsiteX9" fmla="*/ 56970 w 67835"/>
                        <a:gd name="connsiteY9" fmla="*/ 8352 h 129069"/>
                        <a:gd name="connsiteX10" fmla="*/ 60033 w 67835"/>
                        <a:gd name="connsiteY10" fmla="*/ 16418 h 129069"/>
                        <a:gd name="connsiteX11" fmla="*/ 49782 w 67835"/>
                        <a:gd name="connsiteY11" fmla="*/ 122944 h 129069"/>
                        <a:gd name="connsiteX12" fmla="*/ 38776 w 67835"/>
                        <a:gd name="connsiteY12" fmla="*/ 129070 h 1290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67835" h="129069">
                          <a:moveTo>
                            <a:pt x="38756" y="129029"/>
                          </a:moveTo>
                          <a:cubicBezTo>
                            <a:pt x="36428" y="129029"/>
                            <a:pt x="34080" y="128396"/>
                            <a:pt x="31956" y="127089"/>
                          </a:cubicBezTo>
                          <a:cubicBezTo>
                            <a:pt x="25892" y="123311"/>
                            <a:pt x="24013" y="115348"/>
                            <a:pt x="27771" y="109284"/>
                          </a:cubicBezTo>
                          <a:cubicBezTo>
                            <a:pt x="40961" y="88027"/>
                            <a:pt x="45106" y="62156"/>
                            <a:pt x="39593" y="38000"/>
                          </a:cubicBezTo>
                          <a:lnTo>
                            <a:pt x="22523" y="56827"/>
                          </a:lnTo>
                          <a:cubicBezTo>
                            <a:pt x="17724" y="62115"/>
                            <a:pt x="9536" y="62524"/>
                            <a:pt x="4248" y="57725"/>
                          </a:cubicBezTo>
                          <a:cubicBezTo>
                            <a:pt x="-1041" y="52927"/>
                            <a:pt x="-1449" y="44739"/>
                            <a:pt x="3349" y="39450"/>
                          </a:cubicBezTo>
                          <a:lnTo>
                            <a:pt x="35285" y="4248"/>
                          </a:lnTo>
                          <a:cubicBezTo>
                            <a:pt x="38307" y="919"/>
                            <a:pt x="42840" y="-612"/>
                            <a:pt x="47271" y="225"/>
                          </a:cubicBezTo>
                          <a:cubicBezTo>
                            <a:pt x="51702" y="1062"/>
                            <a:pt x="55357" y="4125"/>
                            <a:pt x="56970" y="8352"/>
                          </a:cubicBezTo>
                          <a:lnTo>
                            <a:pt x="60033" y="16418"/>
                          </a:lnTo>
                          <a:cubicBezTo>
                            <a:pt x="73305" y="51355"/>
                            <a:pt x="69487" y="91192"/>
                            <a:pt x="49782" y="122944"/>
                          </a:cubicBezTo>
                          <a:cubicBezTo>
                            <a:pt x="47332" y="126885"/>
                            <a:pt x="43105" y="129070"/>
                            <a:pt x="38776" y="129070"/>
                          </a:cubicBezTo>
                          <a:close/>
                        </a:path>
                      </a:pathLst>
                    </a:custGeom>
                    <a:grpFill/>
                    <a:ln w="203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L" sz="140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Afek 1.5 AAA"/>
                      </a:endParaRPr>
                    </a:p>
                  </p:txBody>
                </p:sp>
                <p:sp>
                  <p:nvSpPr>
                    <p:cNvPr id="60" name="Freeform: Shape 59">
                      <a:extLst>
                        <a:ext uri="{FF2B5EF4-FFF2-40B4-BE49-F238E27FC236}">
                          <a16:creationId xmlns:a16="http://schemas.microsoft.com/office/drawing/2014/main" id="{ECB9DF7B-0C84-81A0-C157-5E2B88BFBA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45655" y="4545033"/>
                      <a:ext cx="57883" cy="110107"/>
                    </a:xfrm>
                    <a:custGeom>
                      <a:avLst/>
                      <a:gdLst>
                        <a:gd name="connsiteX0" fmla="*/ 44950 w 57883"/>
                        <a:gd name="connsiteY0" fmla="*/ 110108 h 110107"/>
                        <a:gd name="connsiteX1" fmla="*/ 32862 w 57883"/>
                        <a:gd name="connsiteY1" fmla="*/ 101756 h 110107"/>
                        <a:gd name="connsiteX2" fmla="*/ 845 w 57883"/>
                        <a:gd name="connsiteY2" fmla="*/ 17527 h 110107"/>
                        <a:gd name="connsiteX3" fmla="*/ 8339 w 57883"/>
                        <a:gd name="connsiteY3" fmla="*/ 845 h 110107"/>
                        <a:gd name="connsiteX4" fmla="*/ 25021 w 57883"/>
                        <a:gd name="connsiteY4" fmla="*/ 8339 h 110107"/>
                        <a:gd name="connsiteX5" fmla="*/ 57038 w 57883"/>
                        <a:gd name="connsiteY5" fmla="*/ 92568 h 110107"/>
                        <a:gd name="connsiteX6" fmla="*/ 49545 w 57883"/>
                        <a:gd name="connsiteY6" fmla="*/ 109250 h 110107"/>
                        <a:gd name="connsiteX7" fmla="*/ 44950 w 57883"/>
                        <a:gd name="connsiteY7" fmla="*/ 110108 h 110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7883" h="110107">
                          <a:moveTo>
                            <a:pt x="44950" y="110108"/>
                          </a:moveTo>
                          <a:cubicBezTo>
                            <a:pt x="39723" y="110108"/>
                            <a:pt x="34822" y="106922"/>
                            <a:pt x="32862" y="101756"/>
                          </a:cubicBezTo>
                          <a:lnTo>
                            <a:pt x="845" y="17527"/>
                          </a:lnTo>
                          <a:cubicBezTo>
                            <a:pt x="-1687" y="10850"/>
                            <a:pt x="1662" y="3377"/>
                            <a:pt x="8339" y="845"/>
                          </a:cubicBezTo>
                          <a:cubicBezTo>
                            <a:pt x="15036" y="-1687"/>
                            <a:pt x="22489" y="1662"/>
                            <a:pt x="25021" y="8339"/>
                          </a:cubicBezTo>
                          <a:lnTo>
                            <a:pt x="57038" y="92568"/>
                          </a:lnTo>
                          <a:cubicBezTo>
                            <a:pt x="59570" y="99245"/>
                            <a:pt x="56222" y="106718"/>
                            <a:pt x="49545" y="109250"/>
                          </a:cubicBezTo>
                          <a:cubicBezTo>
                            <a:pt x="48034" y="109822"/>
                            <a:pt x="46482" y="110108"/>
                            <a:pt x="44950" y="110108"/>
                          </a:cubicBezTo>
                          <a:close/>
                        </a:path>
                      </a:pathLst>
                    </a:custGeom>
                    <a:grpFill/>
                    <a:ln w="2032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L" sz="140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Afek 1.5 AAA"/>
                      </a:endParaRPr>
                    </a:p>
                  </p:txBody>
                </p:sp>
              </p:grp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1F88F283-B4DA-10D4-6216-1D062119F77D}"/>
                      </a:ext>
                    </a:extLst>
                  </p:cNvPr>
                  <p:cNvSpPr/>
                  <p:nvPr/>
                </p:nvSpPr>
                <p:spPr>
                  <a:xfrm>
                    <a:off x="4310052" y="5037698"/>
                    <a:ext cx="210919" cy="68745"/>
                  </a:xfrm>
                  <a:custGeom>
                    <a:avLst/>
                    <a:gdLst>
                      <a:gd name="connsiteX0" fmla="*/ 198034 w 210919"/>
                      <a:gd name="connsiteY0" fmla="*/ 68745 h 68745"/>
                      <a:gd name="connsiteX1" fmla="*/ 118727 w 210919"/>
                      <a:gd name="connsiteY1" fmla="*/ 32950 h 68745"/>
                      <a:gd name="connsiteX2" fmla="*/ 19694 w 210919"/>
                      <a:gd name="connsiteY2" fmla="*/ 52941 h 68745"/>
                      <a:gd name="connsiteX3" fmla="*/ 1909 w 210919"/>
                      <a:gd name="connsiteY3" fmla="*/ 48653 h 68745"/>
                      <a:gd name="connsiteX4" fmla="*/ 6177 w 210919"/>
                      <a:gd name="connsiteY4" fmla="*/ 30868 h 68745"/>
                      <a:gd name="connsiteX5" fmla="*/ 137002 w 210919"/>
                      <a:gd name="connsiteY5" fmla="*/ 14655 h 68745"/>
                      <a:gd name="connsiteX6" fmla="*/ 198096 w 210919"/>
                      <a:gd name="connsiteY6" fmla="*/ 42874 h 68745"/>
                      <a:gd name="connsiteX7" fmla="*/ 210919 w 210919"/>
                      <a:gd name="connsiteY7" fmla="*/ 55881 h 68745"/>
                      <a:gd name="connsiteX8" fmla="*/ 198014 w 210919"/>
                      <a:gd name="connsiteY8" fmla="*/ 68745 h 6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10919" h="68745">
                        <a:moveTo>
                          <a:pt x="198034" y="68745"/>
                        </a:moveTo>
                        <a:cubicBezTo>
                          <a:pt x="196258" y="68745"/>
                          <a:pt x="154113" y="68337"/>
                          <a:pt x="118727" y="32950"/>
                        </a:cubicBezTo>
                        <a:cubicBezTo>
                          <a:pt x="98185" y="12429"/>
                          <a:pt x="38868" y="41220"/>
                          <a:pt x="19694" y="52941"/>
                        </a:cubicBezTo>
                        <a:cubicBezTo>
                          <a:pt x="13589" y="56657"/>
                          <a:pt x="5625" y="54738"/>
                          <a:pt x="1909" y="48653"/>
                        </a:cubicBezTo>
                        <a:cubicBezTo>
                          <a:pt x="-1828" y="42568"/>
                          <a:pt x="92" y="34604"/>
                          <a:pt x="6177" y="30868"/>
                        </a:cubicBezTo>
                        <a:cubicBezTo>
                          <a:pt x="15508" y="25150"/>
                          <a:pt x="98451" y="-23896"/>
                          <a:pt x="137002" y="14655"/>
                        </a:cubicBezTo>
                        <a:cubicBezTo>
                          <a:pt x="164547" y="42200"/>
                          <a:pt x="197749" y="42874"/>
                          <a:pt x="198096" y="42874"/>
                        </a:cubicBezTo>
                        <a:cubicBezTo>
                          <a:pt x="205202" y="42956"/>
                          <a:pt x="210960" y="48755"/>
                          <a:pt x="210919" y="55881"/>
                        </a:cubicBezTo>
                        <a:cubicBezTo>
                          <a:pt x="210878" y="63007"/>
                          <a:pt x="205140" y="68745"/>
                          <a:pt x="198014" y="68745"/>
                        </a:cubicBezTo>
                        <a:close/>
                      </a:path>
                    </a:pathLst>
                  </a:custGeom>
                  <a:grpFill/>
                  <a:ln w="203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L" sz="140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accent4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Afek 1.5 AAA"/>
                    </a:endParaRPr>
                  </a:p>
                </p:txBody>
              </p:sp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EE045A61-08D7-2839-F5D6-C3E8E8C6F913}"/>
                      </a:ext>
                    </a:extLst>
                  </p:cNvPr>
                  <p:cNvSpPr/>
                  <p:nvPr/>
                </p:nvSpPr>
                <p:spPr>
                  <a:xfrm>
                    <a:off x="4468188" y="4851851"/>
                    <a:ext cx="533677" cy="295532"/>
                  </a:xfrm>
                  <a:custGeom>
                    <a:avLst/>
                    <a:gdLst>
                      <a:gd name="connsiteX0" fmla="*/ 388188 w 533677"/>
                      <a:gd name="connsiteY0" fmla="*/ 295512 h 295532"/>
                      <a:gd name="connsiteX1" fmla="*/ 381286 w 533677"/>
                      <a:gd name="connsiteY1" fmla="*/ 293511 h 295532"/>
                      <a:gd name="connsiteX2" fmla="*/ 377264 w 533677"/>
                      <a:gd name="connsiteY2" fmla="*/ 275665 h 295532"/>
                      <a:gd name="connsiteX3" fmla="*/ 478277 w 533677"/>
                      <a:gd name="connsiteY3" fmla="*/ 115824 h 295532"/>
                      <a:gd name="connsiteX4" fmla="*/ 368340 w 533677"/>
                      <a:gd name="connsiteY4" fmla="*/ 187107 h 295532"/>
                      <a:gd name="connsiteX5" fmla="*/ 356967 w 533677"/>
                      <a:gd name="connsiteY5" fmla="*/ 188435 h 295532"/>
                      <a:gd name="connsiteX6" fmla="*/ 348983 w 533677"/>
                      <a:gd name="connsiteY6" fmla="*/ 180226 h 295532"/>
                      <a:gd name="connsiteX7" fmla="*/ 323112 w 533677"/>
                      <a:gd name="connsiteY7" fmla="*/ 99959 h 295532"/>
                      <a:gd name="connsiteX8" fmla="*/ 264244 w 533677"/>
                      <a:gd name="connsiteY8" fmla="*/ 174529 h 295532"/>
                      <a:gd name="connsiteX9" fmla="*/ 253075 w 533677"/>
                      <a:gd name="connsiteY9" fmla="*/ 179409 h 295532"/>
                      <a:gd name="connsiteX10" fmla="*/ 242804 w 533677"/>
                      <a:gd name="connsiteY10" fmla="*/ 172855 h 295532"/>
                      <a:gd name="connsiteX11" fmla="*/ 171807 w 533677"/>
                      <a:gd name="connsiteY11" fmla="*/ 46277 h 295532"/>
                      <a:gd name="connsiteX12" fmla="*/ 142097 w 533677"/>
                      <a:gd name="connsiteY12" fmla="*/ 149250 h 295532"/>
                      <a:gd name="connsiteX13" fmla="*/ 126803 w 533677"/>
                      <a:gd name="connsiteY13" fmla="*/ 158276 h 295532"/>
                      <a:gd name="connsiteX14" fmla="*/ 42635 w 533677"/>
                      <a:gd name="connsiteY14" fmla="*/ 139204 h 295532"/>
                      <a:gd name="connsiteX15" fmla="*/ 114654 w 533677"/>
                      <a:gd name="connsiteY15" fmla="*/ 242647 h 295532"/>
                      <a:gd name="connsiteX16" fmla="*/ 111427 w 533677"/>
                      <a:gd name="connsiteY16" fmla="*/ 260657 h 295532"/>
                      <a:gd name="connsiteX17" fmla="*/ 93418 w 533677"/>
                      <a:gd name="connsiteY17" fmla="*/ 257431 h 295532"/>
                      <a:gd name="connsiteX18" fmla="*/ 2328 w 533677"/>
                      <a:gd name="connsiteY18" fmla="*/ 126606 h 295532"/>
                      <a:gd name="connsiteX19" fmla="*/ 2206 w 533677"/>
                      <a:gd name="connsiteY19" fmla="*/ 111985 h 295532"/>
                      <a:gd name="connsiteX20" fmla="*/ 15805 w 533677"/>
                      <a:gd name="connsiteY20" fmla="*/ 106595 h 295532"/>
                      <a:gd name="connsiteX21" fmla="*/ 120616 w 533677"/>
                      <a:gd name="connsiteY21" fmla="*/ 130342 h 295532"/>
                      <a:gd name="connsiteX22" fmla="*/ 155512 w 533677"/>
                      <a:gd name="connsiteY22" fmla="*/ 9359 h 295532"/>
                      <a:gd name="connsiteX23" fmla="*/ 166457 w 533677"/>
                      <a:gd name="connsiteY23" fmla="*/ 89 h 295532"/>
                      <a:gd name="connsiteX24" fmla="*/ 179239 w 533677"/>
                      <a:gd name="connsiteY24" fmla="*/ 6603 h 295532"/>
                      <a:gd name="connsiteX25" fmla="*/ 255913 w 533677"/>
                      <a:gd name="connsiteY25" fmla="*/ 143329 h 295532"/>
                      <a:gd name="connsiteX26" fmla="*/ 317844 w 533677"/>
                      <a:gd name="connsiteY26" fmla="*/ 64899 h 295532"/>
                      <a:gd name="connsiteX27" fmla="*/ 330300 w 533677"/>
                      <a:gd name="connsiteY27" fmla="*/ 60182 h 295532"/>
                      <a:gd name="connsiteX28" fmla="*/ 340325 w 533677"/>
                      <a:gd name="connsiteY28" fmla="*/ 68942 h 295532"/>
                      <a:gd name="connsiteX29" fmla="*/ 368463 w 533677"/>
                      <a:gd name="connsiteY29" fmla="*/ 156213 h 295532"/>
                      <a:gd name="connsiteX30" fmla="*/ 513704 w 533677"/>
                      <a:gd name="connsiteY30" fmla="*/ 62061 h 295532"/>
                      <a:gd name="connsiteX31" fmla="*/ 529835 w 533677"/>
                      <a:gd name="connsiteY31" fmla="*/ 63715 h 295532"/>
                      <a:gd name="connsiteX32" fmla="*/ 531673 w 533677"/>
                      <a:gd name="connsiteY32" fmla="*/ 79825 h 295532"/>
                      <a:gd name="connsiteX33" fmla="*/ 399153 w 533677"/>
                      <a:gd name="connsiteY33" fmla="*/ 289509 h 295532"/>
                      <a:gd name="connsiteX34" fmla="*/ 388208 w 533677"/>
                      <a:gd name="connsiteY34" fmla="*/ 295533 h 295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533677" h="295532">
                        <a:moveTo>
                          <a:pt x="388188" y="295512"/>
                        </a:moveTo>
                        <a:cubicBezTo>
                          <a:pt x="385819" y="295512"/>
                          <a:pt x="383430" y="294879"/>
                          <a:pt x="381286" y="293511"/>
                        </a:cubicBezTo>
                        <a:cubicBezTo>
                          <a:pt x="375242" y="289693"/>
                          <a:pt x="373445" y="281709"/>
                          <a:pt x="377264" y="275665"/>
                        </a:cubicBezTo>
                        <a:lnTo>
                          <a:pt x="478277" y="115824"/>
                        </a:lnTo>
                        <a:lnTo>
                          <a:pt x="368340" y="187107"/>
                        </a:lnTo>
                        <a:cubicBezTo>
                          <a:pt x="364951" y="189292"/>
                          <a:pt x="360765" y="189803"/>
                          <a:pt x="356967" y="188435"/>
                        </a:cubicBezTo>
                        <a:cubicBezTo>
                          <a:pt x="353169" y="187087"/>
                          <a:pt x="350229" y="184044"/>
                          <a:pt x="348983" y="180226"/>
                        </a:cubicBezTo>
                        <a:lnTo>
                          <a:pt x="323112" y="99959"/>
                        </a:lnTo>
                        <a:lnTo>
                          <a:pt x="264244" y="174529"/>
                        </a:lnTo>
                        <a:cubicBezTo>
                          <a:pt x="261569" y="177919"/>
                          <a:pt x="257424" y="179797"/>
                          <a:pt x="253075" y="179409"/>
                        </a:cubicBezTo>
                        <a:cubicBezTo>
                          <a:pt x="248766" y="179083"/>
                          <a:pt x="244907" y="176612"/>
                          <a:pt x="242804" y="172855"/>
                        </a:cubicBezTo>
                        <a:lnTo>
                          <a:pt x="171807" y="46277"/>
                        </a:lnTo>
                        <a:lnTo>
                          <a:pt x="142097" y="149250"/>
                        </a:lnTo>
                        <a:cubicBezTo>
                          <a:pt x="140198" y="155846"/>
                          <a:pt x="133480" y="159807"/>
                          <a:pt x="126803" y="158276"/>
                        </a:cubicBezTo>
                        <a:lnTo>
                          <a:pt x="42635" y="139204"/>
                        </a:lnTo>
                        <a:lnTo>
                          <a:pt x="114654" y="242647"/>
                        </a:lnTo>
                        <a:cubicBezTo>
                          <a:pt x="118737" y="248508"/>
                          <a:pt x="117288" y="256573"/>
                          <a:pt x="111427" y="260657"/>
                        </a:cubicBezTo>
                        <a:cubicBezTo>
                          <a:pt x="105567" y="264741"/>
                          <a:pt x="97502" y="263291"/>
                          <a:pt x="93418" y="257431"/>
                        </a:cubicBezTo>
                        <a:lnTo>
                          <a:pt x="2328" y="126606"/>
                        </a:lnTo>
                        <a:cubicBezTo>
                          <a:pt x="-735" y="122215"/>
                          <a:pt x="-776" y="116416"/>
                          <a:pt x="2206" y="111985"/>
                        </a:cubicBezTo>
                        <a:cubicBezTo>
                          <a:pt x="5187" y="107555"/>
                          <a:pt x="10578" y="105411"/>
                          <a:pt x="15805" y="106595"/>
                        </a:cubicBezTo>
                        <a:lnTo>
                          <a:pt x="120616" y="130342"/>
                        </a:lnTo>
                        <a:lnTo>
                          <a:pt x="155512" y="9359"/>
                        </a:lnTo>
                        <a:cubicBezTo>
                          <a:pt x="156962" y="4357"/>
                          <a:pt x="161270" y="701"/>
                          <a:pt x="166457" y="89"/>
                        </a:cubicBezTo>
                        <a:cubicBezTo>
                          <a:pt x="171623" y="-524"/>
                          <a:pt x="176687" y="2070"/>
                          <a:pt x="179239" y="6603"/>
                        </a:cubicBezTo>
                        <a:lnTo>
                          <a:pt x="255913" y="143329"/>
                        </a:lnTo>
                        <a:lnTo>
                          <a:pt x="317844" y="64899"/>
                        </a:lnTo>
                        <a:cubicBezTo>
                          <a:pt x="320805" y="61142"/>
                          <a:pt x="325603" y="59345"/>
                          <a:pt x="330300" y="60182"/>
                        </a:cubicBezTo>
                        <a:cubicBezTo>
                          <a:pt x="334996" y="61040"/>
                          <a:pt x="338855" y="64389"/>
                          <a:pt x="340325" y="68942"/>
                        </a:cubicBezTo>
                        <a:lnTo>
                          <a:pt x="368463" y="156213"/>
                        </a:lnTo>
                        <a:lnTo>
                          <a:pt x="513704" y="62061"/>
                        </a:lnTo>
                        <a:cubicBezTo>
                          <a:pt x="518809" y="58753"/>
                          <a:pt x="525506" y="59447"/>
                          <a:pt x="529835" y="63715"/>
                        </a:cubicBezTo>
                        <a:cubicBezTo>
                          <a:pt x="534164" y="67982"/>
                          <a:pt x="534919" y="74680"/>
                          <a:pt x="531673" y="79825"/>
                        </a:cubicBezTo>
                        <a:lnTo>
                          <a:pt x="399153" y="289509"/>
                        </a:lnTo>
                        <a:cubicBezTo>
                          <a:pt x="396682" y="293409"/>
                          <a:pt x="392496" y="295533"/>
                          <a:pt x="388208" y="295533"/>
                        </a:cubicBezTo>
                        <a:close/>
                      </a:path>
                    </a:pathLst>
                  </a:custGeom>
                  <a:grpFill/>
                  <a:ln w="203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L" sz="140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accent4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Afek 1.5 AAA"/>
                    </a:endParaRPr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4751376A-243F-B474-16F5-45D0E4E3FB88}"/>
                      </a:ext>
                    </a:extLst>
                  </p:cNvPr>
                  <p:cNvSpPr/>
                  <p:nvPr/>
                </p:nvSpPr>
                <p:spPr>
                  <a:xfrm>
                    <a:off x="4926561" y="5073422"/>
                    <a:ext cx="149208" cy="41351"/>
                  </a:xfrm>
                  <a:custGeom>
                    <a:avLst/>
                    <a:gdLst>
                      <a:gd name="connsiteX0" fmla="*/ 12961 w 149208"/>
                      <a:gd name="connsiteY0" fmla="*/ 41352 h 41351"/>
                      <a:gd name="connsiteX1" fmla="*/ 1322 w 149208"/>
                      <a:gd name="connsiteY1" fmla="*/ 34103 h 41351"/>
                      <a:gd name="connsiteX2" fmla="*/ 7264 w 149208"/>
                      <a:gd name="connsiteY2" fmla="*/ 16788 h 41351"/>
                      <a:gd name="connsiteX3" fmla="*/ 138355 w 149208"/>
                      <a:gd name="connsiteY3" fmla="*/ 3556 h 41351"/>
                      <a:gd name="connsiteX4" fmla="*/ 149034 w 149208"/>
                      <a:gd name="connsiteY4" fmla="*/ 18421 h 41351"/>
                      <a:gd name="connsiteX5" fmla="*/ 134169 w 149208"/>
                      <a:gd name="connsiteY5" fmla="*/ 29100 h 41351"/>
                      <a:gd name="connsiteX6" fmla="*/ 18617 w 149208"/>
                      <a:gd name="connsiteY6" fmla="*/ 40025 h 41351"/>
                      <a:gd name="connsiteX7" fmla="*/ 12941 w 149208"/>
                      <a:gd name="connsiteY7" fmla="*/ 41331 h 41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9208" h="41351">
                        <a:moveTo>
                          <a:pt x="12961" y="41352"/>
                        </a:moveTo>
                        <a:cubicBezTo>
                          <a:pt x="8183" y="41352"/>
                          <a:pt x="3568" y="38697"/>
                          <a:pt x="1322" y="34103"/>
                        </a:cubicBezTo>
                        <a:cubicBezTo>
                          <a:pt x="-1822" y="27691"/>
                          <a:pt x="832" y="19932"/>
                          <a:pt x="7264" y="16788"/>
                        </a:cubicBezTo>
                        <a:cubicBezTo>
                          <a:pt x="9449" y="15726"/>
                          <a:pt x="61252" y="-9022"/>
                          <a:pt x="138355" y="3556"/>
                        </a:cubicBezTo>
                        <a:cubicBezTo>
                          <a:pt x="145399" y="4720"/>
                          <a:pt x="150198" y="11356"/>
                          <a:pt x="149034" y="18421"/>
                        </a:cubicBezTo>
                        <a:cubicBezTo>
                          <a:pt x="147891" y="25466"/>
                          <a:pt x="141213" y="30244"/>
                          <a:pt x="134169" y="29100"/>
                        </a:cubicBezTo>
                        <a:cubicBezTo>
                          <a:pt x="65112" y="17788"/>
                          <a:pt x="19067" y="39800"/>
                          <a:pt x="18617" y="40025"/>
                        </a:cubicBezTo>
                        <a:cubicBezTo>
                          <a:pt x="16780" y="40923"/>
                          <a:pt x="14840" y="41331"/>
                          <a:pt x="12941" y="41331"/>
                        </a:cubicBezTo>
                        <a:close/>
                      </a:path>
                    </a:pathLst>
                  </a:custGeom>
                  <a:grpFill/>
                  <a:ln w="203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L" sz="140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accent4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Afek 1.5 AAA"/>
                    </a:endParaRPr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33EEB81E-C39F-78C8-D004-CD03D0622A85}"/>
                      </a:ext>
                    </a:extLst>
                  </p:cNvPr>
                  <p:cNvSpPr/>
                  <p:nvPr/>
                </p:nvSpPr>
                <p:spPr>
                  <a:xfrm>
                    <a:off x="4534138" y="4899664"/>
                    <a:ext cx="38742" cy="47081"/>
                  </a:xfrm>
                  <a:custGeom>
                    <a:avLst/>
                    <a:gdLst>
                      <a:gd name="connsiteX0" fmla="*/ 25814 w 38742"/>
                      <a:gd name="connsiteY0" fmla="*/ 47081 h 47081"/>
                      <a:gd name="connsiteX1" fmla="*/ 14746 w 38742"/>
                      <a:gd name="connsiteY1" fmla="*/ 40853 h 47081"/>
                      <a:gd name="connsiteX2" fmla="*/ 1882 w 38742"/>
                      <a:gd name="connsiteY2" fmla="*/ 19638 h 47081"/>
                      <a:gd name="connsiteX3" fmla="*/ 6232 w 38742"/>
                      <a:gd name="connsiteY3" fmla="*/ 1873 h 47081"/>
                      <a:gd name="connsiteX4" fmla="*/ 23996 w 38742"/>
                      <a:gd name="connsiteY4" fmla="*/ 6223 h 47081"/>
                      <a:gd name="connsiteX5" fmla="*/ 36860 w 38742"/>
                      <a:gd name="connsiteY5" fmla="*/ 27438 h 47081"/>
                      <a:gd name="connsiteX6" fmla="*/ 32511 w 38742"/>
                      <a:gd name="connsiteY6" fmla="*/ 45203 h 47081"/>
                      <a:gd name="connsiteX7" fmla="*/ 25814 w 38742"/>
                      <a:gd name="connsiteY7" fmla="*/ 47081 h 47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8742" h="47081">
                        <a:moveTo>
                          <a:pt x="25814" y="47081"/>
                        </a:moveTo>
                        <a:cubicBezTo>
                          <a:pt x="21444" y="47081"/>
                          <a:pt x="17176" y="44855"/>
                          <a:pt x="14746" y="40853"/>
                        </a:cubicBezTo>
                        <a:lnTo>
                          <a:pt x="1882" y="19638"/>
                        </a:lnTo>
                        <a:cubicBezTo>
                          <a:pt x="-1834" y="13533"/>
                          <a:pt x="126" y="5569"/>
                          <a:pt x="6232" y="1873"/>
                        </a:cubicBezTo>
                        <a:cubicBezTo>
                          <a:pt x="12337" y="-1823"/>
                          <a:pt x="20300" y="117"/>
                          <a:pt x="23996" y="6223"/>
                        </a:cubicBezTo>
                        <a:lnTo>
                          <a:pt x="36860" y="27438"/>
                        </a:lnTo>
                        <a:cubicBezTo>
                          <a:pt x="40577" y="33543"/>
                          <a:pt x="38616" y="41507"/>
                          <a:pt x="32511" y="45203"/>
                        </a:cubicBezTo>
                        <a:cubicBezTo>
                          <a:pt x="30408" y="46469"/>
                          <a:pt x="28100" y="47081"/>
                          <a:pt x="25814" y="47081"/>
                        </a:cubicBezTo>
                        <a:close/>
                      </a:path>
                    </a:pathLst>
                  </a:custGeom>
                  <a:grpFill/>
                  <a:ln w="203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L" sz="140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accent4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Afek 1.5 AAA"/>
                    </a:endParaRPr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2CE1DBCC-F618-69B9-3DF2-ED9EA63C71B8}"/>
                      </a:ext>
                    </a:extLst>
                  </p:cNvPr>
                  <p:cNvSpPr/>
                  <p:nvPr/>
                </p:nvSpPr>
                <p:spPr>
                  <a:xfrm>
                    <a:off x="4718161" y="4880900"/>
                    <a:ext cx="28234" cy="44609"/>
                  </a:xfrm>
                  <a:custGeom>
                    <a:avLst/>
                    <a:gdLst>
                      <a:gd name="connsiteX0" fmla="*/ 12964 w 28234"/>
                      <a:gd name="connsiteY0" fmla="*/ 44609 h 44609"/>
                      <a:gd name="connsiteX1" fmla="*/ 11330 w 28234"/>
                      <a:gd name="connsiteY1" fmla="*/ 44507 h 44609"/>
                      <a:gd name="connsiteX2" fmla="*/ 100 w 28234"/>
                      <a:gd name="connsiteY2" fmla="*/ 30050 h 44609"/>
                      <a:gd name="connsiteX3" fmla="*/ 2448 w 28234"/>
                      <a:gd name="connsiteY3" fmla="*/ 11347 h 44609"/>
                      <a:gd name="connsiteX4" fmla="*/ 16905 w 28234"/>
                      <a:gd name="connsiteY4" fmla="*/ 116 h 44609"/>
                      <a:gd name="connsiteX5" fmla="*/ 28135 w 28234"/>
                      <a:gd name="connsiteY5" fmla="*/ 14573 h 44609"/>
                      <a:gd name="connsiteX6" fmla="*/ 25787 w 28234"/>
                      <a:gd name="connsiteY6" fmla="*/ 33277 h 44609"/>
                      <a:gd name="connsiteX7" fmla="*/ 12964 w 28234"/>
                      <a:gd name="connsiteY7" fmla="*/ 44609 h 4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234" h="44609">
                        <a:moveTo>
                          <a:pt x="12964" y="44609"/>
                        </a:moveTo>
                        <a:cubicBezTo>
                          <a:pt x="12433" y="44609"/>
                          <a:pt x="11881" y="44589"/>
                          <a:pt x="11330" y="44507"/>
                        </a:cubicBezTo>
                        <a:cubicBezTo>
                          <a:pt x="4245" y="43609"/>
                          <a:pt x="-778" y="37156"/>
                          <a:pt x="100" y="30050"/>
                        </a:cubicBezTo>
                        <a:lnTo>
                          <a:pt x="2448" y="11347"/>
                        </a:lnTo>
                        <a:cubicBezTo>
                          <a:pt x="3326" y="4261"/>
                          <a:pt x="9840" y="-844"/>
                          <a:pt x="16905" y="116"/>
                        </a:cubicBezTo>
                        <a:cubicBezTo>
                          <a:pt x="23990" y="994"/>
                          <a:pt x="29013" y="7467"/>
                          <a:pt x="28135" y="14573"/>
                        </a:cubicBezTo>
                        <a:lnTo>
                          <a:pt x="25787" y="33277"/>
                        </a:lnTo>
                        <a:cubicBezTo>
                          <a:pt x="24970" y="39811"/>
                          <a:pt x="19396" y="44609"/>
                          <a:pt x="12964" y="44609"/>
                        </a:cubicBezTo>
                        <a:close/>
                      </a:path>
                    </a:pathLst>
                  </a:custGeom>
                  <a:grpFill/>
                  <a:ln w="203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IL" sz="140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accent4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Afek 1.5 AAA"/>
                    </a:endParaRPr>
                  </a:p>
                </p:txBody>
              </p:sp>
            </p:grp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416DDEB0-02D9-9B22-928D-FCFC4C569731}"/>
                    </a:ext>
                  </a:extLst>
                </p:cNvPr>
                <p:cNvSpPr/>
                <p:nvPr/>
              </p:nvSpPr>
              <p:spPr>
                <a:xfrm>
                  <a:off x="4697227" y="5041427"/>
                  <a:ext cx="89189" cy="105935"/>
                </a:xfrm>
                <a:custGeom>
                  <a:avLst/>
                  <a:gdLst>
                    <a:gd name="connsiteX0" fmla="*/ 62872 w 89189"/>
                    <a:gd name="connsiteY0" fmla="*/ 105936 h 105935"/>
                    <a:gd name="connsiteX1" fmla="*/ 60728 w 89189"/>
                    <a:gd name="connsiteY1" fmla="*/ 105752 h 105935"/>
                    <a:gd name="connsiteX2" fmla="*/ 50110 w 89189"/>
                    <a:gd name="connsiteY2" fmla="*/ 90867 h 105935"/>
                    <a:gd name="connsiteX3" fmla="*/ 57379 w 89189"/>
                    <a:gd name="connsiteY3" fmla="*/ 47394 h 105935"/>
                    <a:gd name="connsiteX4" fmla="*/ 21605 w 89189"/>
                    <a:gd name="connsiteY4" fmla="*/ 79657 h 105935"/>
                    <a:gd name="connsiteX5" fmla="*/ 3330 w 89189"/>
                    <a:gd name="connsiteY5" fmla="*/ 78717 h 105935"/>
                    <a:gd name="connsiteX6" fmla="*/ 4269 w 89189"/>
                    <a:gd name="connsiteY6" fmla="*/ 60442 h 105935"/>
                    <a:gd name="connsiteX7" fmla="*/ 67589 w 89189"/>
                    <a:gd name="connsiteY7" fmla="*/ 3330 h 105935"/>
                    <a:gd name="connsiteX8" fmla="*/ 82474 w 89189"/>
                    <a:gd name="connsiteY8" fmla="*/ 1594 h 105935"/>
                    <a:gd name="connsiteX9" fmla="*/ 89008 w 89189"/>
                    <a:gd name="connsiteY9" fmla="*/ 15071 h 105935"/>
                    <a:gd name="connsiteX10" fmla="*/ 75613 w 89189"/>
                    <a:gd name="connsiteY10" fmla="*/ 95134 h 105935"/>
                    <a:gd name="connsiteX11" fmla="*/ 62872 w 89189"/>
                    <a:gd name="connsiteY11" fmla="*/ 105936 h 105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9189" h="105935">
                      <a:moveTo>
                        <a:pt x="62872" y="105936"/>
                      </a:moveTo>
                      <a:cubicBezTo>
                        <a:pt x="62157" y="105936"/>
                        <a:pt x="61443" y="105875"/>
                        <a:pt x="60728" y="105752"/>
                      </a:cubicBezTo>
                      <a:cubicBezTo>
                        <a:pt x="53683" y="104568"/>
                        <a:pt x="48926" y="97911"/>
                        <a:pt x="50110" y="90867"/>
                      </a:cubicBezTo>
                      <a:lnTo>
                        <a:pt x="57379" y="47394"/>
                      </a:lnTo>
                      <a:lnTo>
                        <a:pt x="21605" y="79657"/>
                      </a:lnTo>
                      <a:cubicBezTo>
                        <a:pt x="16296" y="84435"/>
                        <a:pt x="8108" y="84026"/>
                        <a:pt x="3330" y="78717"/>
                      </a:cubicBezTo>
                      <a:cubicBezTo>
                        <a:pt x="-1448" y="73408"/>
                        <a:pt x="-1040" y="65241"/>
                        <a:pt x="4269" y="60442"/>
                      </a:cubicBezTo>
                      <a:lnTo>
                        <a:pt x="67589" y="3330"/>
                      </a:lnTo>
                      <a:cubicBezTo>
                        <a:pt x="71673" y="-345"/>
                        <a:pt x="77635" y="-1060"/>
                        <a:pt x="82474" y="1594"/>
                      </a:cubicBezTo>
                      <a:cubicBezTo>
                        <a:pt x="87293" y="4229"/>
                        <a:pt x="89927" y="9640"/>
                        <a:pt x="89008" y="15071"/>
                      </a:cubicBezTo>
                      <a:lnTo>
                        <a:pt x="75613" y="95134"/>
                      </a:lnTo>
                      <a:cubicBezTo>
                        <a:pt x="74552" y="101464"/>
                        <a:pt x="69079" y="105936"/>
                        <a:pt x="62872" y="105936"/>
                      </a:cubicBezTo>
                      <a:close/>
                    </a:path>
                  </a:pathLst>
                </a:custGeom>
                <a:grpFill/>
                <a:ln w="20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400" i="0" u="none" strike="noStrike" kern="1200" cap="none" spc="0" normalizeH="0" baseline="0" noProof="0">
                    <a:ln>
                      <a:noFill/>
                    </a:ln>
                    <a:solidFill>
                      <a:schemeClr val="accent4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fek 1.5 AAA"/>
                  </a:endParaRPr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8E54D961-D8D8-5B89-A4C6-00D057924931}"/>
                    </a:ext>
                  </a:extLst>
                </p:cNvPr>
                <p:cNvSpPr/>
                <p:nvPr/>
              </p:nvSpPr>
              <p:spPr>
                <a:xfrm>
                  <a:off x="4604416" y="5037684"/>
                  <a:ext cx="57986" cy="99775"/>
                </a:xfrm>
                <a:custGeom>
                  <a:avLst/>
                  <a:gdLst>
                    <a:gd name="connsiteX0" fmla="*/ 45032 w 57986"/>
                    <a:gd name="connsiteY0" fmla="*/ 99776 h 99775"/>
                    <a:gd name="connsiteX1" fmla="*/ 33169 w 57986"/>
                    <a:gd name="connsiteY1" fmla="*/ 91996 h 99775"/>
                    <a:gd name="connsiteX2" fmla="*/ 1070 w 57986"/>
                    <a:gd name="connsiteY2" fmla="*/ 18099 h 99775"/>
                    <a:gd name="connsiteX3" fmla="*/ 7788 w 57986"/>
                    <a:gd name="connsiteY3" fmla="*/ 1070 h 99775"/>
                    <a:gd name="connsiteX4" fmla="*/ 24817 w 57986"/>
                    <a:gd name="connsiteY4" fmla="*/ 7788 h 99775"/>
                    <a:gd name="connsiteX5" fmla="*/ 56916 w 57986"/>
                    <a:gd name="connsiteY5" fmla="*/ 81685 h 99775"/>
                    <a:gd name="connsiteX6" fmla="*/ 50198 w 57986"/>
                    <a:gd name="connsiteY6" fmla="*/ 98714 h 99775"/>
                    <a:gd name="connsiteX7" fmla="*/ 45053 w 57986"/>
                    <a:gd name="connsiteY7" fmla="*/ 99776 h 99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986" h="99775">
                      <a:moveTo>
                        <a:pt x="45032" y="99776"/>
                      </a:moveTo>
                      <a:cubicBezTo>
                        <a:pt x="40030" y="99776"/>
                        <a:pt x="35272" y="96876"/>
                        <a:pt x="33169" y="91996"/>
                      </a:cubicBezTo>
                      <a:lnTo>
                        <a:pt x="1070" y="18099"/>
                      </a:lnTo>
                      <a:cubicBezTo>
                        <a:pt x="-1768" y="11545"/>
                        <a:pt x="1233" y="3929"/>
                        <a:pt x="7788" y="1070"/>
                      </a:cubicBezTo>
                      <a:cubicBezTo>
                        <a:pt x="14342" y="-1768"/>
                        <a:pt x="21959" y="1233"/>
                        <a:pt x="24817" y="7788"/>
                      </a:cubicBezTo>
                      <a:lnTo>
                        <a:pt x="56916" y="81685"/>
                      </a:lnTo>
                      <a:cubicBezTo>
                        <a:pt x="59754" y="88239"/>
                        <a:pt x="56753" y="95855"/>
                        <a:pt x="50198" y="98714"/>
                      </a:cubicBezTo>
                      <a:cubicBezTo>
                        <a:pt x="48524" y="99449"/>
                        <a:pt x="46768" y="99776"/>
                        <a:pt x="45053" y="99776"/>
                      </a:cubicBezTo>
                      <a:close/>
                    </a:path>
                  </a:pathLst>
                </a:custGeom>
                <a:grpFill/>
                <a:ln w="20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L" sz="1400" i="0" u="none" strike="noStrike" kern="1200" cap="none" spc="0" normalizeH="0" baseline="0" noProof="0">
                    <a:ln>
                      <a:noFill/>
                    </a:ln>
                    <a:solidFill>
                      <a:schemeClr val="accent4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fek 1.5 AAA"/>
                  </a:endParaRPr>
                </a:p>
              </p:txBody>
            </p:sp>
          </p:grp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B269689-BF70-C859-C90B-5486054F12F8}"/>
              </a:ext>
            </a:extLst>
          </p:cNvPr>
          <p:cNvGrpSpPr/>
          <p:nvPr/>
        </p:nvGrpSpPr>
        <p:grpSpPr>
          <a:xfrm>
            <a:off x="7008258" y="3029403"/>
            <a:ext cx="1771071" cy="593670"/>
            <a:chOff x="6829253" y="2524471"/>
            <a:chExt cx="1771071" cy="59367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45D8A2D-45C6-4F08-B73A-D877F2EB7098}"/>
                </a:ext>
              </a:extLst>
            </p:cNvPr>
            <p:cNvGrpSpPr/>
            <p:nvPr/>
          </p:nvGrpSpPr>
          <p:grpSpPr>
            <a:xfrm>
              <a:off x="6829253" y="2524471"/>
              <a:ext cx="1771071" cy="593670"/>
              <a:chOff x="6829253" y="2524471"/>
              <a:chExt cx="1771071" cy="59367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61633F-E459-A3AA-2C93-16A806160A2F}"/>
                  </a:ext>
                </a:extLst>
              </p:cNvPr>
              <p:cNvSpPr txBox="1"/>
              <p:nvPr/>
            </p:nvSpPr>
            <p:spPr>
              <a:xfrm>
                <a:off x="6829253" y="2680983"/>
                <a:ext cx="1221712" cy="2862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648C"/>
                  </a:buClr>
                  <a:defRPr/>
                </a:pPr>
                <a:r>
                  <a:rPr lang="he-IL" sz="1400" dirty="0">
                    <a:solidFill>
                      <a:schemeClr val="accent4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 pitchFamily="34" charset="0"/>
                  </a:rPr>
                  <a:t>רעידת אדמה</a:t>
                </a:r>
                <a:endParaRPr kumimoji="0" lang="he-I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C8E446EB-FE1E-C373-D4E0-32C0595E9462}"/>
                  </a:ext>
                </a:extLst>
              </p:cNvPr>
              <p:cNvSpPr/>
              <p:nvPr/>
            </p:nvSpPr>
            <p:spPr>
              <a:xfrm>
                <a:off x="8006654" y="2524471"/>
                <a:ext cx="593670" cy="59367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L" sz="1400" i="0" u="none" strike="noStrike" kern="120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fek 1.5 AAA"/>
                </a:endParaRPr>
              </a:p>
            </p:txBody>
          </p:sp>
        </p:grpSp>
        <p:pic>
          <p:nvPicPr>
            <p:cNvPr id="105" name="Graphic 104">
              <a:extLst>
                <a:ext uri="{FF2B5EF4-FFF2-40B4-BE49-F238E27FC236}">
                  <a16:creationId xmlns:a16="http://schemas.microsoft.com/office/drawing/2014/main" id="{B06D8A07-9F85-6ADF-153D-75B0AD02C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06654" y="2591878"/>
              <a:ext cx="593670" cy="44784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2FF5373-191F-7CD7-9C06-F4C40ED2AA54}"/>
              </a:ext>
            </a:extLst>
          </p:cNvPr>
          <p:cNvGrpSpPr/>
          <p:nvPr/>
        </p:nvGrpSpPr>
        <p:grpSpPr>
          <a:xfrm>
            <a:off x="8857919" y="3936956"/>
            <a:ext cx="1757508" cy="593670"/>
            <a:chOff x="8678914" y="3566977"/>
            <a:chExt cx="1757508" cy="59367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6CB6FC-A187-F8F3-E1CF-D964C9CEE659}"/>
                </a:ext>
              </a:extLst>
            </p:cNvPr>
            <p:cNvSpPr txBox="1"/>
            <p:nvPr/>
          </p:nvSpPr>
          <p:spPr>
            <a:xfrm>
              <a:off x="8678914" y="3620883"/>
              <a:ext cx="1221712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648C"/>
                </a:buClr>
                <a:defRPr/>
              </a:pPr>
              <a:r>
                <a:rPr lang="he-IL" sz="14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מזג אוויר</a:t>
              </a:r>
              <a:br>
                <a:rPr lang="he-IL" sz="14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</a:br>
              <a:r>
                <a:rPr lang="he-IL" sz="14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קיצוני</a:t>
              </a:r>
              <a:endParaRPr kumimoji="0" lang="he-IL" sz="140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8DFA279-5842-D0F1-9F59-BF3734424FAC}"/>
                </a:ext>
              </a:extLst>
            </p:cNvPr>
            <p:cNvGrpSpPr/>
            <p:nvPr/>
          </p:nvGrpSpPr>
          <p:grpSpPr>
            <a:xfrm>
              <a:off x="9842752" y="3566977"/>
              <a:ext cx="593670" cy="593670"/>
              <a:chOff x="8862234" y="3353082"/>
              <a:chExt cx="494039" cy="494039"/>
            </a:xfrm>
          </p:grpSpPr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B0999249-9801-01C4-FC69-B1DA5D4F1835}"/>
                  </a:ext>
                </a:extLst>
              </p:cNvPr>
              <p:cNvSpPr/>
              <p:nvPr/>
            </p:nvSpPr>
            <p:spPr>
              <a:xfrm>
                <a:off x="8862234" y="3353082"/>
                <a:ext cx="494039" cy="49403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L" sz="1400" i="0" u="none" strike="noStrike" kern="120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fek 1.5 AAA"/>
                </a:endParaRPr>
              </a:p>
            </p:txBody>
          </p:sp>
          <p:pic>
            <p:nvPicPr>
              <p:cNvPr id="107" name="Graphic 106">
                <a:extLst>
                  <a:ext uri="{FF2B5EF4-FFF2-40B4-BE49-F238E27FC236}">
                    <a16:creationId xmlns:a16="http://schemas.microsoft.com/office/drawing/2014/main" id="{4A341F2B-A5AB-31DC-3233-EF7F724233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19800000">
                <a:off x="8937340" y="3510673"/>
                <a:ext cx="316898" cy="215093"/>
              </a:xfrm>
              <a:prstGeom prst="rect">
                <a:avLst/>
              </a:prstGeom>
            </p:spPr>
          </p:pic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230D2F8-042C-35EC-14A7-C7518FB24287}"/>
              </a:ext>
            </a:extLst>
          </p:cNvPr>
          <p:cNvGrpSpPr/>
          <p:nvPr/>
        </p:nvGrpSpPr>
        <p:grpSpPr>
          <a:xfrm>
            <a:off x="7025473" y="4844337"/>
            <a:ext cx="1757479" cy="593670"/>
            <a:chOff x="6846468" y="4770308"/>
            <a:chExt cx="1757479" cy="5936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CDB1F1-B90A-FEA3-0285-E934015DEB6C}"/>
                </a:ext>
              </a:extLst>
            </p:cNvPr>
            <p:cNvSpPr txBox="1"/>
            <p:nvPr/>
          </p:nvSpPr>
          <p:spPr>
            <a:xfrm>
              <a:off x="6846468" y="4941478"/>
              <a:ext cx="1221712" cy="2862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648C"/>
                </a:buClr>
                <a:defRPr/>
              </a:pPr>
              <a:r>
                <a:rPr lang="he-IL" sz="14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מגיפה</a:t>
              </a:r>
              <a:endParaRPr kumimoji="0" lang="he-IL" sz="140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D938069-1AE0-00BF-C09D-D83F819E6D7A}"/>
                </a:ext>
              </a:extLst>
            </p:cNvPr>
            <p:cNvGrpSpPr/>
            <p:nvPr/>
          </p:nvGrpSpPr>
          <p:grpSpPr>
            <a:xfrm>
              <a:off x="8010277" y="4770308"/>
              <a:ext cx="593670" cy="593670"/>
              <a:chOff x="7234420" y="4504653"/>
              <a:chExt cx="494039" cy="494039"/>
            </a:xfrm>
          </p:grpSpPr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B7A43741-5D34-F434-5357-72088CEC2C58}"/>
                  </a:ext>
                </a:extLst>
              </p:cNvPr>
              <p:cNvSpPr/>
              <p:nvPr/>
            </p:nvSpPr>
            <p:spPr>
              <a:xfrm>
                <a:off x="7234420" y="4504653"/>
                <a:ext cx="494039" cy="49403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L" sz="1400" i="0" u="none" strike="noStrike" kern="120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fek 1.5 AAA"/>
                </a:endParaRPr>
              </a:p>
            </p:txBody>
          </p:sp>
          <p:pic>
            <p:nvPicPr>
              <p:cNvPr id="135" name="Graphic 134">
                <a:extLst>
                  <a:ext uri="{FF2B5EF4-FFF2-40B4-BE49-F238E27FC236}">
                    <a16:creationId xmlns:a16="http://schemas.microsoft.com/office/drawing/2014/main" id="{9AD38B8D-9B56-AE79-34E0-EA6EFB584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330790" y="4600759"/>
                <a:ext cx="306371" cy="311352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8D82EA7-148B-1C7D-EB9F-E762786EE8A1}"/>
              </a:ext>
            </a:extLst>
          </p:cNvPr>
          <p:cNvGrpSpPr/>
          <p:nvPr/>
        </p:nvGrpSpPr>
        <p:grpSpPr>
          <a:xfrm>
            <a:off x="4555878" y="2949042"/>
            <a:ext cx="1696165" cy="620201"/>
            <a:chOff x="4495451" y="2497940"/>
            <a:chExt cx="1696165" cy="62020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7516F64-11F2-84F6-76DF-B3A54552F351}"/>
                </a:ext>
              </a:extLst>
            </p:cNvPr>
            <p:cNvSpPr txBox="1"/>
            <p:nvPr/>
          </p:nvSpPr>
          <p:spPr>
            <a:xfrm>
              <a:off x="4495451" y="2497940"/>
              <a:ext cx="1131258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648C"/>
                </a:buClr>
                <a:defRPr/>
              </a:pPr>
              <a:r>
                <a:rPr lang="he-IL" sz="14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ביטחון</a:t>
              </a:r>
              <a:br>
                <a:rPr lang="he-IL" sz="14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</a:br>
              <a:r>
                <a:rPr lang="he-IL" sz="14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מידע וסייבר</a:t>
              </a:r>
              <a:endPara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9F97071-AC4E-CDD5-4D30-03A92E7ACF4D}"/>
                </a:ext>
              </a:extLst>
            </p:cNvPr>
            <p:cNvGrpSpPr/>
            <p:nvPr/>
          </p:nvGrpSpPr>
          <p:grpSpPr>
            <a:xfrm>
              <a:off x="5597946" y="2524471"/>
              <a:ext cx="593670" cy="593670"/>
              <a:chOff x="5003532" y="1991228"/>
              <a:chExt cx="494039" cy="494039"/>
            </a:xfrm>
          </p:grpSpPr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E6D423DD-B20D-558A-EAAA-E34273A53A53}"/>
                  </a:ext>
                </a:extLst>
              </p:cNvPr>
              <p:cNvSpPr/>
              <p:nvPr/>
            </p:nvSpPr>
            <p:spPr>
              <a:xfrm>
                <a:off x="5003532" y="1991228"/>
                <a:ext cx="494039" cy="494039"/>
              </a:xfrm>
              <a:prstGeom prst="ellipse">
                <a:avLst/>
              </a:prstGeom>
              <a:solidFill>
                <a:srgbClr val="00A03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L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fek 1.5 AAA"/>
                </a:endParaRPr>
              </a:p>
            </p:txBody>
          </p:sp>
          <p:pic>
            <p:nvPicPr>
              <p:cNvPr id="138" name="Graphic 137">
                <a:extLst>
                  <a:ext uri="{FF2B5EF4-FFF2-40B4-BE49-F238E27FC236}">
                    <a16:creationId xmlns:a16="http://schemas.microsoft.com/office/drawing/2014/main" id="{2FE45785-ECDE-047B-AEF6-CAB76F6B4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132413" y="2097834"/>
                <a:ext cx="233450" cy="285756"/>
              </a:xfrm>
              <a:prstGeom prst="rect">
                <a:avLst/>
              </a:prstGeom>
            </p:spPr>
          </p:pic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C5192E8-F3E7-2FB1-FEC0-E8AE0D78E7A4}"/>
              </a:ext>
            </a:extLst>
          </p:cNvPr>
          <p:cNvGrpSpPr/>
          <p:nvPr/>
        </p:nvGrpSpPr>
        <p:grpSpPr>
          <a:xfrm>
            <a:off x="4513723" y="3897257"/>
            <a:ext cx="1738320" cy="593670"/>
            <a:chOff x="4453296" y="3566977"/>
            <a:chExt cx="1738320" cy="59367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7B0C0A3-CD1B-BEEF-62A6-A7114FEA3108}"/>
                </a:ext>
              </a:extLst>
            </p:cNvPr>
            <p:cNvSpPr txBox="1"/>
            <p:nvPr/>
          </p:nvSpPr>
          <p:spPr>
            <a:xfrm>
              <a:off x="4453296" y="3630406"/>
              <a:ext cx="1221712" cy="2862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648C"/>
                </a:buClr>
                <a:defRPr/>
              </a:pPr>
              <a:r>
                <a:rPr lang="he-IL" sz="14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שריפה בבניין</a:t>
              </a:r>
              <a:endPara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98BE592-92CC-2064-AC26-79DC2C56604D}"/>
                </a:ext>
              </a:extLst>
            </p:cNvPr>
            <p:cNvGrpSpPr/>
            <p:nvPr/>
          </p:nvGrpSpPr>
          <p:grpSpPr>
            <a:xfrm>
              <a:off x="5597946" y="3566977"/>
              <a:ext cx="593670" cy="593670"/>
              <a:chOff x="5003532" y="3353082"/>
              <a:chExt cx="494039" cy="494039"/>
            </a:xfrm>
          </p:grpSpPr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0EBD9F41-F09D-72C8-62DA-C7D705A22537}"/>
                  </a:ext>
                </a:extLst>
              </p:cNvPr>
              <p:cNvSpPr/>
              <p:nvPr/>
            </p:nvSpPr>
            <p:spPr>
              <a:xfrm>
                <a:off x="5003532" y="3353082"/>
                <a:ext cx="494039" cy="494039"/>
              </a:xfrm>
              <a:prstGeom prst="ellipse">
                <a:avLst/>
              </a:prstGeom>
              <a:solidFill>
                <a:srgbClr val="00A03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L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fek 1.5 AAA"/>
                </a:endParaRPr>
              </a:p>
            </p:txBody>
          </p:sp>
          <p:pic>
            <p:nvPicPr>
              <p:cNvPr id="141" name="Graphic 140">
                <a:extLst>
                  <a:ext uri="{FF2B5EF4-FFF2-40B4-BE49-F238E27FC236}">
                    <a16:creationId xmlns:a16="http://schemas.microsoft.com/office/drawing/2014/main" id="{B66A0C53-376F-A0D8-92B3-B7974A64EC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137151" y="3441173"/>
                <a:ext cx="218176" cy="295309"/>
              </a:xfrm>
              <a:prstGeom prst="rect">
                <a:avLst/>
              </a:prstGeom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37ABC4-8EA4-7B19-066A-5D4374588471}"/>
              </a:ext>
            </a:extLst>
          </p:cNvPr>
          <p:cNvGrpSpPr/>
          <p:nvPr/>
        </p:nvGrpSpPr>
        <p:grpSpPr>
          <a:xfrm>
            <a:off x="1878783" y="3029403"/>
            <a:ext cx="1666027" cy="593670"/>
            <a:chOff x="1803766" y="2524471"/>
            <a:chExt cx="1666027" cy="59367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6928264-9901-1FFA-4E57-30BAFE55A7D9}"/>
                </a:ext>
              </a:extLst>
            </p:cNvPr>
            <p:cNvSpPr txBox="1"/>
            <p:nvPr/>
          </p:nvSpPr>
          <p:spPr>
            <a:xfrm>
              <a:off x="1803766" y="2662229"/>
              <a:ext cx="1221712" cy="2862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648C"/>
                </a:buClr>
                <a:defRPr/>
              </a:pPr>
              <a:r>
                <a:rPr lang="he-IL" sz="14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שביתה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 pitchFamily="34" charset="0"/>
                </a:rPr>
                <a:t> </a:t>
              </a:r>
              <a:endPara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D96CF9C-FB8D-ABB1-5A9C-2C323C9C1EC2}"/>
                </a:ext>
              </a:extLst>
            </p:cNvPr>
            <p:cNvGrpSpPr/>
            <p:nvPr/>
          </p:nvGrpSpPr>
          <p:grpSpPr>
            <a:xfrm>
              <a:off x="2876123" y="2524471"/>
              <a:ext cx="593670" cy="593670"/>
              <a:chOff x="2861423" y="2346085"/>
              <a:chExt cx="494039" cy="494039"/>
            </a:xfrm>
          </p:grpSpPr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8A868B93-D5DE-EB63-61D7-22C565A46B12}"/>
                  </a:ext>
                </a:extLst>
              </p:cNvPr>
              <p:cNvSpPr/>
              <p:nvPr/>
            </p:nvSpPr>
            <p:spPr>
              <a:xfrm>
                <a:off x="2861423" y="2346085"/>
                <a:ext cx="494039" cy="494039"/>
              </a:xfrm>
              <a:prstGeom prst="ellipse">
                <a:avLst/>
              </a:prstGeom>
              <a:solidFill>
                <a:srgbClr val="93C93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L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fek 1.5 AAA"/>
                </a:endParaRPr>
              </a:p>
            </p:txBody>
          </p:sp>
          <p:pic>
            <p:nvPicPr>
              <p:cNvPr id="144" name="Graphic 143">
                <a:extLst>
                  <a:ext uri="{FF2B5EF4-FFF2-40B4-BE49-F238E27FC236}">
                    <a16:creationId xmlns:a16="http://schemas.microsoft.com/office/drawing/2014/main" id="{F5E20785-3BF5-2B36-CEA3-CC4CD78AD4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960123" y="2430656"/>
                <a:ext cx="302189" cy="315159"/>
              </a:xfrm>
              <a:prstGeom prst="rect">
                <a:avLst/>
              </a:prstGeom>
            </p:spPr>
          </p:pic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3017858-4128-23A0-0BE3-AB5B59737B26}"/>
              </a:ext>
            </a:extLst>
          </p:cNvPr>
          <p:cNvGrpSpPr/>
          <p:nvPr/>
        </p:nvGrpSpPr>
        <p:grpSpPr>
          <a:xfrm>
            <a:off x="1756566" y="3897257"/>
            <a:ext cx="1788243" cy="593670"/>
            <a:chOff x="1681549" y="3566977"/>
            <a:chExt cx="1788243" cy="59367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307AFE8-79DD-7C5B-92ED-32B2F1383683}"/>
                </a:ext>
              </a:extLst>
            </p:cNvPr>
            <p:cNvSpPr txBox="1"/>
            <p:nvPr/>
          </p:nvSpPr>
          <p:spPr>
            <a:xfrm>
              <a:off x="1681549" y="3582114"/>
              <a:ext cx="1399525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648C"/>
                </a:buClr>
                <a:defRPr/>
              </a:pPr>
              <a:r>
                <a:rPr lang="he-IL" sz="14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השבתת נמל התעופה</a:t>
              </a:r>
              <a:endPara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8C97053-EA46-7B80-74EE-42872A01A931}"/>
                </a:ext>
              </a:extLst>
            </p:cNvPr>
            <p:cNvGrpSpPr/>
            <p:nvPr/>
          </p:nvGrpSpPr>
          <p:grpSpPr>
            <a:xfrm>
              <a:off x="2876122" y="3566977"/>
              <a:ext cx="593670" cy="593670"/>
              <a:chOff x="2861422" y="3373086"/>
              <a:chExt cx="494039" cy="494039"/>
            </a:xfrm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76069C17-E170-52FF-F97A-233EC5435B0F}"/>
                  </a:ext>
                </a:extLst>
              </p:cNvPr>
              <p:cNvSpPr/>
              <p:nvPr/>
            </p:nvSpPr>
            <p:spPr>
              <a:xfrm>
                <a:off x="2861422" y="3373086"/>
                <a:ext cx="494039" cy="494039"/>
              </a:xfrm>
              <a:prstGeom prst="ellipse">
                <a:avLst/>
              </a:prstGeom>
              <a:solidFill>
                <a:srgbClr val="93C93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L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fek 1.5 AAA"/>
                </a:endParaRPr>
              </a:p>
            </p:txBody>
          </p:sp>
          <p:pic>
            <p:nvPicPr>
              <p:cNvPr id="147" name="Graphic 146">
                <a:extLst>
                  <a:ext uri="{FF2B5EF4-FFF2-40B4-BE49-F238E27FC236}">
                    <a16:creationId xmlns:a16="http://schemas.microsoft.com/office/drawing/2014/main" id="{1EFC4303-4275-70AF-B24D-B5F9602CD4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2969715" y="3510268"/>
                <a:ext cx="243262" cy="243262"/>
              </a:xfrm>
              <a:prstGeom prst="rect">
                <a:avLst/>
              </a:prstGeom>
            </p:spPr>
          </p:pic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9F8A0C-A29C-2B4F-E0B4-84CE18891806}"/>
              </a:ext>
            </a:extLst>
          </p:cNvPr>
          <p:cNvGrpSpPr/>
          <p:nvPr/>
        </p:nvGrpSpPr>
        <p:grpSpPr>
          <a:xfrm>
            <a:off x="1878783" y="4844337"/>
            <a:ext cx="1666026" cy="593670"/>
            <a:chOff x="1803766" y="4770308"/>
            <a:chExt cx="1666026" cy="59367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C7B7791-C770-F707-DF75-1CAF6D2F8DB6}"/>
                </a:ext>
              </a:extLst>
            </p:cNvPr>
            <p:cNvSpPr txBox="1"/>
            <p:nvPr/>
          </p:nvSpPr>
          <p:spPr>
            <a:xfrm>
              <a:off x="1803766" y="4797607"/>
              <a:ext cx="1104051" cy="2862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648C"/>
                </a:buClr>
                <a:defRPr/>
              </a:pPr>
              <a:r>
                <a:rPr lang="he-IL" sz="14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מחסור בדלק</a:t>
              </a:r>
              <a:endPara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3194E8B-C049-9A6A-B839-3DDEA5360F42}"/>
                </a:ext>
              </a:extLst>
            </p:cNvPr>
            <p:cNvGrpSpPr/>
            <p:nvPr/>
          </p:nvGrpSpPr>
          <p:grpSpPr>
            <a:xfrm>
              <a:off x="2876122" y="4770308"/>
              <a:ext cx="593670" cy="593670"/>
              <a:chOff x="2861422" y="4397889"/>
              <a:chExt cx="494039" cy="494039"/>
            </a:xfrm>
          </p:grpSpPr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81C705F9-1A6C-DA48-B618-B2BD6BCA0801}"/>
                  </a:ext>
                </a:extLst>
              </p:cNvPr>
              <p:cNvSpPr/>
              <p:nvPr/>
            </p:nvSpPr>
            <p:spPr>
              <a:xfrm>
                <a:off x="2861422" y="4397889"/>
                <a:ext cx="494039" cy="494039"/>
              </a:xfrm>
              <a:prstGeom prst="ellipse">
                <a:avLst/>
              </a:prstGeom>
              <a:solidFill>
                <a:srgbClr val="93C93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L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fek 1.5 AAA"/>
                </a:endParaRPr>
              </a:p>
            </p:txBody>
          </p:sp>
          <p:pic>
            <p:nvPicPr>
              <p:cNvPr id="150" name="Graphic 149">
                <a:extLst>
                  <a:ext uri="{FF2B5EF4-FFF2-40B4-BE49-F238E27FC236}">
                    <a16:creationId xmlns:a16="http://schemas.microsoft.com/office/drawing/2014/main" id="{A96D27F5-C7B7-546A-E4E8-6500E0364E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2999216" y="4500793"/>
                <a:ext cx="218450" cy="288229"/>
              </a:xfrm>
              <a:prstGeom prst="rect">
                <a:avLst/>
              </a:prstGeom>
            </p:spPr>
          </p:pic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EF057AD-5E5D-F67B-5839-09C2998B0F41}"/>
              </a:ext>
            </a:extLst>
          </p:cNvPr>
          <p:cNvGrpSpPr/>
          <p:nvPr/>
        </p:nvGrpSpPr>
        <p:grpSpPr>
          <a:xfrm>
            <a:off x="4555878" y="4844337"/>
            <a:ext cx="1681128" cy="593670"/>
            <a:chOff x="4495451" y="4770308"/>
            <a:chExt cx="1681128" cy="59367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3088419-ADDD-7A5B-41F6-DA5244DF6F00}"/>
                </a:ext>
              </a:extLst>
            </p:cNvPr>
            <p:cNvGrpSpPr/>
            <p:nvPr/>
          </p:nvGrpSpPr>
          <p:grpSpPr>
            <a:xfrm>
              <a:off x="4495451" y="4770308"/>
              <a:ext cx="1681128" cy="593670"/>
              <a:chOff x="4495451" y="4770308"/>
              <a:chExt cx="1681128" cy="593670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BB106E5-732E-A1BF-5CFA-51B0DB871B3C}"/>
                  </a:ext>
                </a:extLst>
              </p:cNvPr>
              <p:cNvSpPr txBox="1"/>
              <p:nvPr/>
            </p:nvSpPr>
            <p:spPr>
              <a:xfrm>
                <a:off x="4495451" y="4797607"/>
                <a:ext cx="1221712" cy="4801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648C"/>
                  </a:buClr>
                  <a:defRPr/>
                </a:pPr>
                <a:r>
                  <a:rPr lang="he-IL" sz="1400" dirty="0">
                    <a:solidFill>
                      <a:schemeClr val="accent4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 pitchFamily="34" charset="0"/>
                  </a:rPr>
                  <a:t>השבתת</a:t>
                </a:r>
                <a:br>
                  <a:rPr lang="he-IL" sz="1400" dirty="0">
                    <a:solidFill>
                      <a:schemeClr val="accent4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 pitchFamily="34" charset="0"/>
                  </a:rPr>
                </a:br>
                <a:r>
                  <a:rPr lang="he-IL" sz="1400" dirty="0">
                    <a:solidFill>
                      <a:schemeClr val="accent4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 pitchFamily="34" charset="0"/>
                  </a:rPr>
                  <a:t>מבנה</a:t>
                </a:r>
                <a:endParaRPr kumimoji="0" lang="he-IL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5C438C95-4229-006C-332F-202496EDEE0B}"/>
                  </a:ext>
                </a:extLst>
              </p:cNvPr>
              <p:cNvSpPr/>
              <p:nvPr/>
            </p:nvSpPr>
            <p:spPr>
              <a:xfrm>
                <a:off x="5582909" y="4770308"/>
                <a:ext cx="593670" cy="593670"/>
              </a:xfrm>
              <a:prstGeom prst="ellipse">
                <a:avLst/>
              </a:prstGeom>
              <a:solidFill>
                <a:srgbClr val="00A03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L" sz="1400" b="0" i="0" u="none" strike="noStrike" kern="120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fek 1.5 AAA"/>
                </a:endParaRPr>
              </a:p>
            </p:txBody>
          </p:sp>
        </p:grpSp>
        <p:pic>
          <p:nvPicPr>
            <p:cNvPr id="153" name="Graphic 152">
              <a:extLst>
                <a:ext uri="{FF2B5EF4-FFF2-40B4-BE49-F238E27FC236}">
                  <a16:creationId xmlns:a16="http://schemas.microsoft.com/office/drawing/2014/main" id="{952FD623-C425-3F4E-012E-B30C3185C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20803800">
              <a:off x="5590244" y="5027167"/>
              <a:ext cx="584956" cy="98688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67671EB-D556-5E62-CE7E-92CC6932008C}"/>
              </a:ext>
            </a:extLst>
          </p:cNvPr>
          <p:cNvGrpSpPr/>
          <p:nvPr/>
        </p:nvGrpSpPr>
        <p:grpSpPr>
          <a:xfrm>
            <a:off x="8917445" y="4844337"/>
            <a:ext cx="1697982" cy="593670"/>
            <a:chOff x="8738440" y="4770308"/>
            <a:chExt cx="1697982" cy="59367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957AF70-20CB-CAA2-30CC-9664454B1B9B}"/>
                </a:ext>
              </a:extLst>
            </p:cNvPr>
            <p:cNvSpPr txBox="1"/>
            <p:nvPr/>
          </p:nvSpPr>
          <p:spPr>
            <a:xfrm>
              <a:off x="8738440" y="4814526"/>
              <a:ext cx="1221712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648C"/>
                </a:buClr>
                <a:defRPr/>
              </a:pPr>
              <a:r>
                <a:rPr lang="he-IL" sz="14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ביטחון</a:t>
              </a:r>
              <a:br>
                <a:rPr lang="he-IL" sz="14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</a:br>
              <a:r>
                <a:rPr lang="he-IL" sz="14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פנים</a:t>
              </a:r>
              <a:endParaRPr kumimoji="0" lang="he-IL" sz="140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877D87D-4860-BBDA-789E-1E88E57BA8F4}"/>
                </a:ext>
              </a:extLst>
            </p:cNvPr>
            <p:cNvGrpSpPr/>
            <p:nvPr/>
          </p:nvGrpSpPr>
          <p:grpSpPr>
            <a:xfrm>
              <a:off x="9842752" y="4770308"/>
              <a:ext cx="593670" cy="593670"/>
              <a:chOff x="8862234" y="4504653"/>
              <a:chExt cx="494039" cy="494039"/>
            </a:xfrm>
          </p:grpSpPr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5BE35246-45D0-8753-B03A-A51E110C5EDD}"/>
                  </a:ext>
                </a:extLst>
              </p:cNvPr>
              <p:cNvSpPr/>
              <p:nvPr/>
            </p:nvSpPr>
            <p:spPr>
              <a:xfrm>
                <a:off x="8862234" y="4504653"/>
                <a:ext cx="494039" cy="49403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L" sz="1400" i="0" u="none" strike="noStrike" kern="120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fek 1.5 AAA"/>
                </a:endParaRPr>
              </a:p>
            </p:txBody>
          </p:sp>
          <p:pic>
            <p:nvPicPr>
              <p:cNvPr id="156" name="Graphic 155">
                <a:extLst>
                  <a:ext uri="{FF2B5EF4-FFF2-40B4-BE49-F238E27FC236}">
                    <a16:creationId xmlns:a16="http://schemas.microsoft.com/office/drawing/2014/main" id="{D43951F3-3E3E-3506-2DCC-723FECAC5A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8984977" y="4597163"/>
                <a:ext cx="261814" cy="288130"/>
              </a:xfrm>
              <a:prstGeom prst="rect">
                <a:avLst/>
              </a:prstGeom>
            </p:spPr>
          </p:pic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7A029FD-E92E-E6A7-C8FF-21A55732B737}"/>
              </a:ext>
            </a:extLst>
          </p:cNvPr>
          <p:cNvGrpSpPr/>
          <p:nvPr/>
        </p:nvGrpSpPr>
        <p:grpSpPr>
          <a:xfrm>
            <a:off x="7008258" y="3936956"/>
            <a:ext cx="1774694" cy="593670"/>
            <a:chOff x="6829253" y="3566977"/>
            <a:chExt cx="1774694" cy="59367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48AF33-67C3-01E0-A060-DDD4D31FAFE3}"/>
                </a:ext>
              </a:extLst>
            </p:cNvPr>
            <p:cNvSpPr txBox="1"/>
            <p:nvPr/>
          </p:nvSpPr>
          <p:spPr>
            <a:xfrm>
              <a:off x="6829253" y="3630407"/>
              <a:ext cx="1221712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648C"/>
                </a:buClr>
                <a:defRPr/>
              </a:pPr>
              <a:r>
                <a:rPr lang="he-IL" sz="14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נזק</a:t>
              </a:r>
              <a:br>
                <a:rPr lang="he-IL" sz="14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</a:br>
              <a:r>
                <a:rPr lang="he-IL" sz="14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מעשה ידי אדם</a:t>
              </a:r>
              <a:endParaRPr kumimoji="0" lang="he-IL" sz="140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B56D99F-7CBC-1A75-10D7-D9F649F324E5}"/>
                </a:ext>
              </a:extLst>
            </p:cNvPr>
            <p:cNvGrpSpPr/>
            <p:nvPr/>
          </p:nvGrpSpPr>
          <p:grpSpPr>
            <a:xfrm>
              <a:off x="8010277" y="3566977"/>
              <a:ext cx="593670" cy="593670"/>
              <a:chOff x="7234420" y="3353082"/>
              <a:chExt cx="494039" cy="494039"/>
            </a:xfrm>
          </p:grpSpPr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20009DE3-A8E4-F143-DB09-F3286E4BA638}"/>
                  </a:ext>
                </a:extLst>
              </p:cNvPr>
              <p:cNvSpPr/>
              <p:nvPr/>
            </p:nvSpPr>
            <p:spPr>
              <a:xfrm>
                <a:off x="7234420" y="3353082"/>
                <a:ext cx="494039" cy="494039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L" sz="1400" i="0" u="none" strike="noStrike" kern="120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fek 1.5 AAA"/>
                </a:endParaRPr>
              </a:p>
            </p:txBody>
          </p:sp>
          <p:pic>
            <p:nvPicPr>
              <p:cNvPr id="159" name="Graphic 158">
                <a:extLst>
                  <a:ext uri="{FF2B5EF4-FFF2-40B4-BE49-F238E27FC236}">
                    <a16:creationId xmlns:a16="http://schemas.microsoft.com/office/drawing/2014/main" id="{2A666F42-66BD-1A40-5612-C487236B8B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 rot="20692145">
                <a:off x="7360273" y="3532581"/>
                <a:ext cx="257134" cy="142466"/>
              </a:xfrm>
              <a:prstGeom prst="rect">
                <a:avLst/>
              </a:prstGeom>
            </p:spPr>
          </p:pic>
        </p:grpSp>
      </p:grpSp>
      <p:sp>
        <p:nvSpPr>
          <p:cNvPr id="17" name="Title 9">
            <a:extLst>
              <a:ext uri="{FF2B5EF4-FFF2-40B4-BE49-F238E27FC236}">
                <a16:creationId xmlns:a16="http://schemas.microsoft.com/office/drawing/2014/main" id="{A02FF050-4581-188C-317C-19A5CDA5C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5515"/>
            <a:ext cx="10515600" cy="590931"/>
          </a:xfrm>
        </p:spPr>
        <p:txBody>
          <a:bodyPr/>
          <a:lstStyle/>
          <a:p>
            <a:r>
              <a:rPr lang="he-IL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ערוכים לכלל תרחישי החירום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" name="Graphic 70">
            <a:extLst>
              <a:ext uri="{FF2B5EF4-FFF2-40B4-BE49-F238E27FC236}">
                <a16:creationId xmlns:a16="http://schemas.microsoft.com/office/drawing/2014/main" id="{787C2D34-36BC-DA75-2FAC-1B2937965DB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382923" y="6328498"/>
            <a:ext cx="589815" cy="361054"/>
          </a:xfrm>
          <a:prstGeom prst="rect">
            <a:avLst/>
          </a:prstGeom>
        </p:spPr>
      </p:pic>
      <p:sp>
        <p:nvSpPr>
          <p:cNvPr id="73" name="Slide Number Placeholder 9">
            <a:extLst>
              <a:ext uri="{FF2B5EF4-FFF2-40B4-BE49-F238E27FC236}">
                <a16:creationId xmlns:a16="http://schemas.microsoft.com/office/drawing/2014/main" id="{8124448F-F40C-4436-1363-64A6B4B69DD3}"/>
              </a:ext>
            </a:extLst>
          </p:cNvPr>
          <p:cNvSpPr txBox="1">
            <a:spLocks/>
          </p:cNvSpPr>
          <p:nvPr/>
        </p:nvSpPr>
        <p:spPr>
          <a:xfrm>
            <a:off x="10970115" y="6361244"/>
            <a:ext cx="5378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va Sans Light"/>
                <a:ea typeface="+mn-ea"/>
                <a:cs typeface="Afek 1.5 AAA"/>
              </a:rPr>
              <a:t> 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|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79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7E872-E2EE-E0E1-59CA-A4AD933F7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D0BFF36-7ADD-A026-995F-A2E75D4F9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98D9A1C9-3710-CCB9-ED2A-104F188CF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82923" y="6328498"/>
            <a:ext cx="589815" cy="361054"/>
          </a:xfrm>
          <a:prstGeom prst="rect">
            <a:avLst/>
          </a:prstGeom>
        </p:spPr>
      </p:pic>
      <p:sp>
        <p:nvSpPr>
          <p:cNvPr id="73" name="Slide Number Placeholder 9">
            <a:extLst>
              <a:ext uri="{FF2B5EF4-FFF2-40B4-BE49-F238E27FC236}">
                <a16:creationId xmlns:a16="http://schemas.microsoft.com/office/drawing/2014/main" id="{34CB038A-090B-A32A-6A6A-44B07D7032A5}"/>
              </a:ext>
            </a:extLst>
          </p:cNvPr>
          <p:cNvSpPr txBox="1">
            <a:spLocks/>
          </p:cNvSpPr>
          <p:nvPr/>
        </p:nvSpPr>
        <p:spPr>
          <a:xfrm>
            <a:off x="10970115" y="6361244"/>
            <a:ext cx="5378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va Sans Light"/>
                <a:ea typeface="+mn-ea"/>
                <a:cs typeface="Afek 1.5 AAA"/>
              </a:rPr>
              <a:t> 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|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AED56E72-30AF-E9F2-F6B6-941003E7D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465515"/>
            <a:ext cx="11544300" cy="867930"/>
          </a:xfrm>
        </p:spPr>
        <p:txBody>
          <a:bodyPr/>
          <a:lstStyle/>
          <a:p>
            <a:r>
              <a:rPr lang="he-IL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יכולת לתפקד כאי בודד במשך 7 ימים רצופים</a:t>
            </a:r>
            <a:b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ולשמור על הבטיחון התרופתי של מדינת ישראל</a:t>
            </a:r>
            <a:endParaRPr lang="en-IL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EB8C8EA-65E5-CBC6-587E-CC35499A4F6A}"/>
              </a:ext>
            </a:extLst>
          </p:cNvPr>
          <p:cNvGrpSpPr/>
          <p:nvPr/>
        </p:nvGrpSpPr>
        <p:grpSpPr>
          <a:xfrm>
            <a:off x="6408374" y="1691063"/>
            <a:ext cx="4399624" cy="4024154"/>
            <a:chOff x="6408374" y="2320156"/>
            <a:chExt cx="4399624" cy="4024154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3F417324-C8BB-250F-53D8-9B3BA3D27E8E}"/>
                </a:ext>
              </a:extLst>
            </p:cNvPr>
            <p:cNvSpPr/>
            <p:nvPr/>
          </p:nvSpPr>
          <p:spPr>
            <a:xfrm>
              <a:off x="6420182" y="2320156"/>
              <a:ext cx="4387815" cy="1243513"/>
            </a:xfrm>
            <a:prstGeom prst="round2SameRect">
              <a:avLst>
                <a:gd name="adj1" fmla="val 23112"/>
                <a:gd name="adj2" fmla="val 0"/>
              </a:avLst>
            </a:prstGeom>
            <a:solidFill>
              <a:srgbClr val="9FD1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 useBgFill="1"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9470A87-91BB-24FC-FABC-3010AA8032D0}"/>
                </a:ext>
              </a:extLst>
            </p:cNvPr>
            <p:cNvSpPr/>
            <p:nvPr/>
          </p:nvSpPr>
          <p:spPr>
            <a:xfrm>
              <a:off x="6408374" y="2862399"/>
              <a:ext cx="4399624" cy="3481911"/>
            </a:xfrm>
            <a:prstGeom prst="roundRect">
              <a:avLst>
                <a:gd name="adj" fmla="val 11017"/>
              </a:avLst>
            </a:prstGeom>
            <a:ln w="6350"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269E75">
                      <a:alpha val="0"/>
                    </a:srgbClr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F28547F-686F-BEEC-4284-77C0FB3BE8CD}"/>
                </a:ext>
              </a:extLst>
            </p:cNvPr>
            <p:cNvSpPr txBox="1"/>
            <p:nvPr/>
          </p:nvSpPr>
          <p:spPr>
            <a:xfrm>
              <a:off x="6636349" y="2482696"/>
              <a:ext cx="3812753" cy="3194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rtl="1">
                <a:lnSpc>
                  <a:spcPct val="8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he-IL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שיתוף פעולה אסטרטגי עם גופי בריאות</a:t>
              </a:r>
              <a:endParaRPr kumimoji="0" lang="he-IL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55D73B1-CF71-81BC-81AC-92D8FC1CF816}"/>
                </a:ext>
              </a:extLst>
            </p:cNvPr>
            <p:cNvGrpSpPr/>
            <p:nvPr/>
          </p:nvGrpSpPr>
          <p:grpSpPr>
            <a:xfrm>
              <a:off x="6636349" y="2948879"/>
              <a:ext cx="3988411" cy="2154436"/>
              <a:chOff x="7078959" y="3696485"/>
              <a:chExt cx="3988411" cy="2154436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395DE0F-CDF8-DD8E-AB3A-929DC42FB09A}"/>
                  </a:ext>
                </a:extLst>
              </p:cNvPr>
              <p:cNvSpPr txBox="1"/>
              <p:nvPr/>
            </p:nvSpPr>
            <p:spPr>
              <a:xfrm>
                <a:off x="7078960" y="4426347"/>
                <a:ext cx="397781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7800" lvl="0" indent="-177800" algn="r" rtl="1">
                  <a:spcBef>
                    <a:spcPts val="600"/>
                  </a:spcBef>
                  <a:spcAft>
                    <a:spcPts val="600"/>
                  </a:spcAft>
                  <a:buClr>
                    <a:schemeClr val="accent4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he-IL" sz="1400" dirty="0">
                    <a:solidFill>
                      <a:schemeClr val="accent4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 pitchFamily="34" charset="0"/>
                  </a:rPr>
                  <a:t>מחסן מלאי החירום של קופת חולים מכבי</a:t>
                </a:r>
                <a:endParaRPr kumimoji="0" lang="he-IL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5DB1CA9-E98C-5F97-C487-8ABD2B793B02}"/>
                  </a:ext>
                </a:extLst>
              </p:cNvPr>
              <p:cNvSpPr txBox="1"/>
              <p:nvPr/>
            </p:nvSpPr>
            <p:spPr>
              <a:xfrm>
                <a:off x="7078959" y="4794381"/>
                <a:ext cx="398841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7800" lvl="0" indent="-177800" algn="r" rtl="1">
                  <a:spcBef>
                    <a:spcPts val="600"/>
                  </a:spcBef>
                  <a:spcAft>
                    <a:spcPts val="600"/>
                  </a:spcAft>
                  <a:buClr>
                    <a:schemeClr val="accent4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he-IL" sz="1400" dirty="0">
                    <a:solidFill>
                      <a:schemeClr val="accent4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 pitchFamily="34" charset="0"/>
                  </a:rPr>
                  <a:t>ניהול מלאי ומחסן אחורי עבור אסותא</a:t>
                </a:r>
                <a:endParaRPr kumimoji="0" lang="he-IL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7E28EFD-B784-8CCF-421E-586C699B589F}"/>
                  </a:ext>
                </a:extLst>
              </p:cNvPr>
              <p:cNvSpPr txBox="1"/>
              <p:nvPr/>
            </p:nvSpPr>
            <p:spPr>
              <a:xfrm>
                <a:off x="7078959" y="3696485"/>
                <a:ext cx="3977817" cy="21544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7800" lvl="0" indent="-177800" algn="r" rtl="1">
                  <a:spcBef>
                    <a:spcPts val="600"/>
                  </a:spcBef>
                  <a:spcAft>
                    <a:spcPts val="600"/>
                  </a:spcAft>
                  <a:buClr>
                    <a:schemeClr val="accent4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he-IL" sz="1400" dirty="0">
                    <a:solidFill>
                      <a:schemeClr val="accent4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 pitchFamily="34" charset="0"/>
                  </a:rPr>
                  <a:t>מכרז החיסונים של מדינת ישראל</a:t>
                </a:r>
              </a:p>
              <a:p>
                <a:pPr marL="177800" lvl="0" indent="-177800" algn="r" rtl="1">
                  <a:spcBef>
                    <a:spcPts val="600"/>
                  </a:spcBef>
                  <a:spcAft>
                    <a:spcPts val="600"/>
                  </a:spcAft>
                  <a:buClr>
                    <a:schemeClr val="accent4"/>
                  </a:buClr>
                  <a:buFont typeface="Arial" panose="020B0604020202020204" pitchFamily="34" charset="0"/>
                  <a:buChar char="•"/>
                  <a:defRPr/>
                </a:pPr>
                <a:endParaRPr kumimoji="0" lang="he-IL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 pitchFamily="34" charset="0"/>
                </a:endParaRPr>
              </a:p>
              <a:p>
                <a:pPr marL="177800" lvl="0" indent="-177800" algn="r" rtl="1">
                  <a:spcBef>
                    <a:spcPts val="600"/>
                  </a:spcBef>
                  <a:spcAft>
                    <a:spcPts val="600"/>
                  </a:spcAft>
                  <a:buClr>
                    <a:schemeClr val="accent4"/>
                  </a:buClr>
                  <a:buFont typeface="Arial" panose="020B0604020202020204" pitchFamily="34" charset="0"/>
                  <a:buChar char="•"/>
                  <a:defRPr/>
                </a:pPr>
                <a:endParaRPr lang="he-IL" sz="14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endParaRPr>
              </a:p>
              <a:p>
                <a:pPr marL="177800" lvl="0" indent="-177800" algn="r" rtl="1">
                  <a:spcBef>
                    <a:spcPts val="600"/>
                  </a:spcBef>
                  <a:spcAft>
                    <a:spcPts val="600"/>
                  </a:spcAft>
                  <a:buClr>
                    <a:schemeClr val="accent4"/>
                  </a:buClr>
                  <a:buFont typeface="Arial" panose="020B0604020202020204" pitchFamily="34" charset="0"/>
                  <a:buChar char="•"/>
                  <a:defRPr/>
                </a:pPr>
                <a:endParaRPr kumimoji="0" lang="he-IL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 pitchFamily="34" charset="0"/>
                </a:endParaRPr>
              </a:p>
              <a:p>
                <a:pPr marL="177800" lvl="0" indent="-177800" algn="r" rtl="1">
                  <a:spcBef>
                    <a:spcPts val="600"/>
                  </a:spcBef>
                  <a:spcAft>
                    <a:spcPts val="600"/>
                  </a:spcAft>
                  <a:buClr>
                    <a:schemeClr val="accent4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he-IL" sz="1400" dirty="0">
                    <a:solidFill>
                      <a:schemeClr val="accent4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 pitchFamily="34" charset="0"/>
                  </a:rPr>
                  <a:t>אחסון מלאי חרום עבור מדינת ישראל</a:t>
                </a:r>
              </a:p>
              <a:p>
                <a:pPr marL="177800" lvl="0" indent="-177800" algn="r" rtl="1">
                  <a:spcBef>
                    <a:spcPts val="600"/>
                  </a:spcBef>
                  <a:spcAft>
                    <a:spcPts val="600"/>
                  </a:spcAft>
                  <a:buClr>
                    <a:schemeClr val="accent4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kumimoji="0" lang="he-IL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 panose="020B0604020202020204" pitchFamily="34" charset="0"/>
                  </a:rPr>
                  <a:t>אתר גיבוי עבור שירותי בריאות </a:t>
                </a:r>
                <a:r>
                  <a:rPr kumimoji="0" lang="he-IL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4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 panose="020B0604020202020204" pitchFamily="34" charset="0"/>
                  </a:rPr>
                  <a:t>כלללית</a:t>
                </a:r>
                <a:endParaRPr kumimoji="0" lang="he-IL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7D6FCDB-A405-FA6E-9DD4-C7D251686905}"/>
                  </a:ext>
                </a:extLst>
              </p:cNvPr>
              <p:cNvSpPr txBox="1"/>
              <p:nvPr/>
            </p:nvSpPr>
            <p:spPr>
              <a:xfrm>
                <a:off x="7078959" y="4061416"/>
                <a:ext cx="397781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7800" lvl="0" indent="-177800" algn="r" rtl="1">
                  <a:spcBef>
                    <a:spcPts val="600"/>
                  </a:spcBef>
                  <a:spcAft>
                    <a:spcPts val="600"/>
                  </a:spcAft>
                  <a:buClr>
                    <a:schemeClr val="accent4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he-IL" sz="1400" dirty="0">
                    <a:solidFill>
                      <a:schemeClr val="accent4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 pitchFamily="34" charset="0"/>
                  </a:rPr>
                  <a:t>הפצת חיסונים נגד </a:t>
                </a:r>
                <a:r>
                  <a:rPr lang="en-US" sz="1400" dirty="0">
                    <a:solidFill>
                      <a:schemeClr val="accent4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 pitchFamily="34" charset="0"/>
                  </a:rPr>
                  <a:t>COVID-19</a:t>
                </a:r>
                <a:endParaRPr kumimoji="0" lang="he-IL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86168C-4E7F-FB6A-E692-9961529D5C74}"/>
              </a:ext>
            </a:extLst>
          </p:cNvPr>
          <p:cNvGrpSpPr/>
          <p:nvPr/>
        </p:nvGrpSpPr>
        <p:grpSpPr>
          <a:xfrm>
            <a:off x="1521407" y="1691063"/>
            <a:ext cx="4551012" cy="4024154"/>
            <a:chOff x="1521407" y="2320156"/>
            <a:chExt cx="4551012" cy="4024154"/>
          </a:xfrm>
        </p:grpSpPr>
        <p:sp>
          <p:nvSpPr>
            <p:cNvPr id="14" name="Rectangle: Top Corners Rounded 13">
              <a:extLst>
                <a:ext uri="{FF2B5EF4-FFF2-40B4-BE49-F238E27FC236}">
                  <a16:creationId xmlns:a16="http://schemas.microsoft.com/office/drawing/2014/main" id="{DDBFCA2D-EDCB-DF1D-C461-C23621BBCDC6}"/>
                </a:ext>
              </a:extLst>
            </p:cNvPr>
            <p:cNvSpPr/>
            <p:nvPr/>
          </p:nvSpPr>
          <p:spPr>
            <a:xfrm>
              <a:off x="1530349" y="2320156"/>
              <a:ext cx="4542069" cy="1150919"/>
            </a:xfrm>
            <a:prstGeom prst="round2SameRect">
              <a:avLst>
                <a:gd name="adj1" fmla="val 23726"/>
                <a:gd name="adj2" fmla="val 0"/>
              </a:avLst>
            </a:prstGeom>
            <a:solidFill>
              <a:srgbClr val="0064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 useBgFill="1"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2EC3590-1578-938D-20C1-0F6EF1B5B2C2}"/>
                </a:ext>
              </a:extLst>
            </p:cNvPr>
            <p:cNvSpPr/>
            <p:nvPr/>
          </p:nvSpPr>
          <p:spPr>
            <a:xfrm>
              <a:off x="1521407" y="2862399"/>
              <a:ext cx="4551012" cy="3481911"/>
            </a:xfrm>
            <a:prstGeom prst="roundRect">
              <a:avLst>
                <a:gd name="adj" fmla="val 11017"/>
              </a:avLst>
            </a:prstGeom>
            <a:ln w="6350"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269E75">
                      <a:alpha val="0"/>
                    </a:srgbClr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138756-2920-69AB-D852-CD6CDF6A5B4C}"/>
                </a:ext>
              </a:extLst>
            </p:cNvPr>
            <p:cNvSpPr txBox="1"/>
            <p:nvPr/>
          </p:nvSpPr>
          <p:spPr>
            <a:xfrm>
              <a:off x="2589921" y="2406069"/>
              <a:ext cx="159597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r" rtl="1"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he-IL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תשתית</a:t>
              </a:r>
              <a:endParaRPr kumimoji="0" lang="he-IL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1B1ACAA-EE16-1973-D7E0-F9CBB839776A}"/>
                </a:ext>
              </a:extLst>
            </p:cNvPr>
            <p:cNvSpPr txBox="1"/>
            <p:nvPr/>
          </p:nvSpPr>
          <p:spPr>
            <a:xfrm>
              <a:off x="1709717" y="3253027"/>
              <a:ext cx="420081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2563" lvl="0" indent="-182563" algn="r" rtl="1">
                <a:spcBef>
                  <a:spcPts val="600"/>
                </a:spcBef>
                <a:spcAft>
                  <a:spcPts val="600"/>
                </a:spcAft>
                <a:buClr>
                  <a:srgbClr val="00648C"/>
                </a:buClr>
                <a:buFont typeface="Arial" panose="020B0604020202020204" pitchFamily="34" charset="0"/>
                <a:buChar char="•"/>
                <a:defRPr/>
              </a:pPr>
              <a:r>
                <a:rPr lang="he-IL" sz="14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מערכות גיבוי כפולות - חשמל, כיבוי אש, </a:t>
              </a:r>
              <a:r>
                <a:rPr lang="he-IL" sz="1400" dirty="0" err="1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ספרינקלרים</a:t>
              </a:r>
              <a:r>
                <a:rPr lang="he-IL" sz="14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, 2 מאגרי מים </a:t>
              </a:r>
              <a:r>
                <a:rPr lang="he-IL" sz="1400" dirty="0" err="1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וכו</a:t>
              </a:r>
              <a:r>
                <a:rPr lang="he-IL" sz="14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'.</a:t>
              </a:r>
              <a:endPara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00CD5B-5ED7-B151-06F2-8DEA2EEBA2BA}"/>
                </a:ext>
              </a:extLst>
            </p:cNvPr>
            <p:cNvSpPr txBox="1"/>
            <p:nvPr/>
          </p:nvSpPr>
          <p:spPr>
            <a:xfrm>
              <a:off x="1709718" y="3750242"/>
              <a:ext cx="420081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2563" lvl="0" indent="-182563" algn="r" rtl="1">
                <a:spcBef>
                  <a:spcPts val="600"/>
                </a:spcBef>
                <a:spcAft>
                  <a:spcPts val="600"/>
                </a:spcAft>
                <a:buClr>
                  <a:srgbClr val="00648C"/>
                </a:buClr>
                <a:buFont typeface="Arial" panose="020B0604020202020204" pitchFamily="34" charset="0"/>
                <a:buChar char="•"/>
                <a:defRPr/>
              </a:pPr>
              <a:r>
                <a:rPr lang="he-IL" sz="14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שני מחסנים המופרדים על ידי דלת אש ובמרחק מינימלי של 280 מטר</a:t>
              </a:r>
              <a:endPara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68A2CF7-B9AB-14C6-1AF5-F3E2A23ED4BD}"/>
                </a:ext>
              </a:extLst>
            </p:cNvPr>
            <p:cNvSpPr txBox="1"/>
            <p:nvPr/>
          </p:nvSpPr>
          <p:spPr>
            <a:xfrm>
              <a:off x="1736154" y="4247457"/>
              <a:ext cx="417437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2563" lvl="0" indent="-182563" algn="r" rtl="1">
                <a:spcBef>
                  <a:spcPts val="600"/>
                </a:spcBef>
                <a:spcAft>
                  <a:spcPts val="600"/>
                </a:spcAft>
                <a:buClr>
                  <a:srgbClr val="00648C"/>
                </a:buClr>
                <a:buFont typeface="Arial" panose="020B0604020202020204" pitchFamily="34" charset="0"/>
                <a:buChar char="•"/>
                <a:defRPr/>
              </a:pPr>
              <a:r>
                <a:rPr lang="he-IL" sz="14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טלפונים לווייניים</a:t>
              </a:r>
              <a:endPara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BBA9839-AD22-E648-222F-CCE8AEEB327D}"/>
                </a:ext>
              </a:extLst>
            </p:cNvPr>
            <p:cNvSpPr txBox="1"/>
            <p:nvPr/>
          </p:nvSpPr>
          <p:spPr>
            <a:xfrm>
              <a:off x="1736154" y="4529229"/>
              <a:ext cx="417437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2563" lvl="0" indent="-182563" algn="r" rtl="1">
                <a:spcBef>
                  <a:spcPts val="600"/>
                </a:spcBef>
                <a:spcAft>
                  <a:spcPts val="600"/>
                </a:spcAft>
                <a:buClr>
                  <a:srgbClr val="00648C"/>
                </a:buClr>
                <a:buFont typeface="Arial" panose="020B0604020202020204" pitchFamily="34" charset="0"/>
                <a:buChar char="•"/>
                <a:defRPr/>
              </a:pPr>
              <a:r>
                <a:rPr lang="he-IL" sz="14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2 ספקי תקשורת שונים</a:t>
              </a:r>
              <a:endPara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5BAA538-4494-DFF4-C60E-4ECF0A171A5C}"/>
                </a:ext>
              </a:extLst>
            </p:cNvPr>
            <p:cNvSpPr txBox="1"/>
            <p:nvPr/>
          </p:nvSpPr>
          <p:spPr>
            <a:xfrm>
              <a:off x="1742898" y="4811001"/>
              <a:ext cx="416763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2563" lvl="0" indent="-182563" algn="r" rtl="1">
                <a:spcBef>
                  <a:spcPts val="600"/>
                </a:spcBef>
                <a:spcAft>
                  <a:spcPts val="600"/>
                </a:spcAft>
                <a:buClr>
                  <a:srgbClr val="00648C"/>
                </a:buClr>
                <a:buFont typeface="Arial" panose="020B0604020202020204" pitchFamily="34" charset="0"/>
                <a:buChar char="•"/>
                <a:defRPr/>
              </a:pPr>
              <a:r>
                <a:rPr lang="he-IL" sz="14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2 קווי חשמל נפרדים</a:t>
              </a:r>
              <a:endPara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F72509E-375B-EABF-F75F-2F7FCA774804}"/>
                </a:ext>
              </a:extLst>
            </p:cNvPr>
            <p:cNvSpPr txBox="1"/>
            <p:nvPr/>
          </p:nvSpPr>
          <p:spPr>
            <a:xfrm>
              <a:off x="1742898" y="5092773"/>
              <a:ext cx="416763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2563" lvl="0" indent="-182563" algn="r" rtl="1">
                <a:spcBef>
                  <a:spcPts val="600"/>
                </a:spcBef>
                <a:spcAft>
                  <a:spcPts val="600"/>
                </a:spcAft>
                <a:buClr>
                  <a:srgbClr val="00648C"/>
                </a:buClr>
                <a:buFont typeface="Arial" panose="020B0604020202020204" pitchFamily="34" charset="0"/>
                <a:buChar char="•"/>
                <a:defRPr/>
              </a:pPr>
              <a:r>
                <a:rPr lang="he-IL" sz="14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מרכז נתונים בקומה 4-</a:t>
              </a:r>
              <a:endPara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2B7F55E-6FC4-C8EE-6FB7-BBF4CF9C29E2}"/>
                </a:ext>
              </a:extLst>
            </p:cNvPr>
            <p:cNvSpPr txBox="1"/>
            <p:nvPr/>
          </p:nvSpPr>
          <p:spPr>
            <a:xfrm>
              <a:off x="1736155" y="5374545"/>
              <a:ext cx="416763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2563" lvl="0" indent="-182563" algn="r" rtl="1">
                <a:spcBef>
                  <a:spcPts val="600"/>
                </a:spcBef>
                <a:spcAft>
                  <a:spcPts val="600"/>
                </a:spcAft>
                <a:buClr>
                  <a:srgbClr val="00648C"/>
                </a:buClr>
                <a:buFont typeface="Arial" panose="020B0604020202020204" pitchFamily="34" charset="0"/>
                <a:buChar char="•"/>
                <a:defRPr/>
              </a:pPr>
              <a:r>
                <a:rPr lang="he-IL" sz="14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בית מרקחת</a:t>
              </a:r>
              <a:endPara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F7B9F9-7C68-835F-17EA-C891D236A1F1}"/>
                </a:ext>
              </a:extLst>
            </p:cNvPr>
            <p:cNvSpPr txBox="1"/>
            <p:nvPr/>
          </p:nvSpPr>
          <p:spPr>
            <a:xfrm>
              <a:off x="1742897" y="5656317"/>
              <a:ext cx="416088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2563" lvl="0" indent="-182563" algn="r" rtl="1">
                <a:spcBef>
                  <a:spcPts val="600"/>
                </a:spcBef>
                <a:spcAft>
                  <a:spcPts val="600"/>
                </a:spcAft>
                <a:buClr>
                  <a:srgbClr val="00648C"/>
                </a:buClr>
                <a:buFont typeface="Arial" panose="020B0604020202020204" pitchFamily="34" charset="0"/>
                <a:buChar char="•"/>
                <a:defRPr/>
              </a:pPr>
              <a:r>
                <a:rPr lang="he-IL" sz="14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כספת הסמים והקנאביס הגדולה בישראל</a:t>
              </a:r>
              <a:endPara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A051748-719E-141D-BCA9-16D58A1219FC}"/>
                </a:ext>
              </a:extLst>
            </p:cNvPr>
            <p:cNvSpPr txBox="1"/>
            <p:nvPr/>
          </p:nvSpPr>
          <p:spPr>
            <a:xfrm>
              <a:off x="1709716" y="2971255"/>
              <a:ext cx="420081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2563" lvl="0" indent="-182563" algn="r" rtl="1">
                <a:spcBef>
                  <a:spcPts val="600"/>
                </a:spcBef>
                <a:spcAft>
                  <a:spcPts val="600"/>
                </a:spcAft>
                <a:buClr>
                  <a:srgbClr val="00648C"/>
                </a:buClr>
                <a:buFont typeface="Arial" panose="020B0604020202020204" pitchFamily="34" charset="0"/>
                <a:buChar char="•"/>
                <a:defRPr/>
              </a:pPr>
              <a:r>
                <a:rPr lang="he-IL" sz="1400" b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מערכות חשמל, מים ודיזל עצמאיות</a:t>
              </a:r>
              <a:endPara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5E03779-80F8-C881-D865-7B22F496FEC2}"/>
                </a:ext>
              </a:extLst>
            </p:cNvPr>
            <p:cNvSpPr txBox="1"/>
            <p:nvPr/>
          </p:nvSpPr>
          <p:spPr>
            <a:xfrm>
              <a:off x="1742898" y="5938089"/>
              <a:ext cx="416088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975" lvl="0" indent="-180975" algn="r" rtl="1">
                <a:spcBef>
                  <a:spcPts val="600"/>
                </a:spcBef>
                <a:spcAft>
                  <a:spcPts val="600"/>
                </a:spcAft>
                <a:buClr>
                  <a:srgbClr val="00648C"/>
                </a:buClr>
                <a:buFont typeface="Arial" panose="020B0604020202020204" pitchFamily="34" charset="0"/>
                <a:buChar char="•"/>
                <a:defRPr/>
              </a:pPr>
              <a:r>
                <a:rPr lang="he-IL" sz="14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חדר בקרה מאויש 24/7</a:t>
              </a:r>
              <a:endPara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7812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5F042-BA58-71B6-6D4A-0690CDCFA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E00109B-413F-6E22-6BB6-7BE01AE49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57C527B2-9D13-25D4-6BCB-304994F44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82923" y="6328498"/>
            <a:ext cx="589815" cy="361054"/>
          </a:xfrm>
          <a:prstGeom prst="rect">
            <a:avLst/>
          </a:prstGeom>
        </p:spPr>
      </p:pic>
      <p:sp>
        <p:nvSpPr>
          <p:cNvPr id="73" name="Slide Number Placeholder 9">
            <a:extLst>
              <a:ext uri="{FF2B5EF4-FFF2-40B4-BE49-F238E27FC236}">
                <a16:creationId xmlns:a16="http://schemas.microsoft.com/office/drawing/2014/main" id="{0F64B2EB-D501-8542-3601-E7BD0F286259}"/>
              </a:ext>
            </a:extLst>
          </p:cNvPr>
          <p:cNvSpPr txBox="1">
            <a:spLocks/>
          </p:cNvSpPr>
          <p:nvPr/>
        </p:nvSpPr>
        <p:spPr>
          <a:xfrm>
            <a:off x="10970115" y="6361244"/>
            <a:ext cx="5378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va Sans Light"/>
                <a:ea typeface="+mn-ea"/>
                <a:cs typeface="Afek 1.5 AAA"/>
              </a:rPr>
              <a:t> 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|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64E0F5-8FBC-0902-9C2E-CC49D74E2586}"/>
              </a:ext>
            </a:extLst>
          </p:cNvPr>
          <p:cNvGrpSpPr/>
          <p:nvPr/>
        </p:nvGrpSpPr>
        <p:grpSpPr>
          <a:xfrm>
            <a:off x="6408374" y="1691067"/>
            <a:ext cx="4399624" cy="4024154"/>
            <a:chOff x="6408374" y="1691067"/>
            <a:chExt cx="4399624" cy="40241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BD7E21C-BE86-FE86-9F3C-32B5308D436E}"/>
                </a:ext>
              </a:extLst>
            </p:cNvPr>
            <p:cNvGrpSpPr/>
            <p:nvPr/>
          </p:nvGrpSpPr>
          <p:grpSpPr>
            <a:xfrm>
              <a:off x="6408374" y="1691067"/>
              <a:ext cx="4399624" cy="4024154"/>
              <a:chOff x="6408374" y="1691067"/>
              <a:chExt cx="4399624" cy="4024154"/>
            </a:xfrm>
          </p:grpSpPr>
          <p:sp>
            <p:nvSpPr>
              <p:cNvPr id="24" name="Rectangle: Top Corners Rounded 23">
                <a:extLst>
                  <a:ext uri="{FF2B5EF4-FFF2-40B4-BE49-F238E27FC236}">
                    <a16:creationId xmlns:a16="http://schemas.microsoft.com/office/drawing/2014/main" id="{F3CA6150-9683-EE00-E830-4E48683DD758}"/>
                  </a:ext>
                </a:extLst>
              </p:cNvPr>
              <p:cNvSpPr/>
              <p:nvPr/>
            </p:nvSpPr>
            <p:spPr>
              <a:xfrm>
                <a:off x="6420182" y="1691067"/>
                <a:ext cx="4387815" cy="1243513"/>
              </a:xfrm>
              <a:prstGeom prst="round2SameRect">
                <a:avLst>
                  <a:gd name="adj1" fmla="val 23112"/>
                  <a:gd name="adj2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 useBgFill="1"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FAA5A198-0DCA-CCA5-2D8B-DEACCAFD0FB1}"/>
                  </a:ext>
                </a:extLst>
              </p:cNvPr>
              <p:cNvSpPr/>
              <p:nvPr/>
            </p:nvSpPr>
            <p:spPr>
              <a:xfrm>
                <a:off x="6408374" y="2233310"/>
                <a:ext cx="4399624" cy="3481911"/>
              </a:xfrm>
              <a:prstGeom prst="roundRect">
                <a:avLst>
                  <a:gd name="adj" fmla="val 11017"/>
                </a:avLst>
              </a:prstGeom>
              <a:ln w="6350">
                <a:gradFill>
                  <a:gsLst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0">
                      <a:srgbClr val="269E75">
                        <a:alpha val="0"/>
                      </a:srgbClr>
                    </a:gs>
                  </a:gsLst>
                  <a:lin ang="5400000" scaled="1"/>
                </a:gra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8146520-7F31-834B-9614-B21FF8C07ACF}"/>
                  </a:ext>
                </a:extLst>
              </p:cNvPr>
              <p:cNvSpPr txBox="1"/>
              <p:nvPr/>
            </p:nvSpPr>
            <p:spPr>
              <a:xfrm>
                <a:off x="6636350" y="1849721"/>
                <a:ext cx="4025302" cy="3194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he-IL" b="1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 pitchFamily="34" charset="0"/>
                  </a:rPr>
                  <a:t>מעבר מהיר ויעיל משגרה לחרום</a:t>
                </a:r>
                <a:endPara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B1E59F7-B775-3602-B043-A581A2E5B203}"/>
                </a:ext>
              </a:extLst>
            </p:cNvPr>
            <p:cNvSpPr txBox="1"/>
            <p:nvPr/>
          </p:nvSpPr>
          <p:spPr>
            <a:xfrm>
              <a:off x="6633584" y="2361597"/>
              <a:ext cx="4137462" cy="19112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975" lvl="0" indent="-180975" algn="r" rtl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4"/>
                </a:buClr>
                <a:buFont typeface="Arial" panose="020B0604020202020204" pitchFamily="34" charset="0"/>
                <a:buChar char="•"/>
                <a:defRPr/>
              </a:pPr>
              <a:r>
                <a:rPr lang="he-IL" sz="1400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צמצום משימות – בהתאם לצורך, יצטמצמו משימות או פעולות לא קריטיות.
ניהול שגרתי גם בחירום - פעילות שגרתית שחלקה יתבצע מרחוק/היברידי.
עמידה בתנאי ההסכם בהתאם למגבלות שהוגדרו 
מתן מענה לסוגיות לאומיות (בהתאם לדרישות משרד הבריאות)</a:t>
              </a:r>
              <a:endPara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01928-716B-E405-C8E7-64F7C3F3F3BB}"/>
              </a:ext>
            </a:extLst>
          </p:cNvPr>
          <p:cNvGrpSpPr/>
          <p:nvPr/>
        </p:nvGrpSpPr>
        <p:grpSpPr>
          <a:xfrm>
            <a:off x="1521407" y="1691067"/>
            <a:ext cx="4551012" cy="4024154"/>
            <a:chOff x="1521407" y="1691067"/>
            <a:chExt cx="4551012" cy="4024154"/>
          </a:xfrm>
        </p:grpSpPr>
        <p:sp>
          <p:nvSpPr>
            <p:cNvPr id="25" name="Rectangle: Top Corners Rounded 24">
              <a:extLst>
                <a:ext uri="{FF2B5EF4-FFF2-40B4-BE49-F238E27FC236}">
                  <a16:creationId xmlns:a16="http://schemas.microsoft.com/office/drawing/2014/main" id="{1708D7B9-3EDE-448B-602B-3BE49FF48AE6}"/>
                </a:ext>
              </a:extLst>
            </p:cNvPr>
            <p:cNvSpPr/>
            <p:nvPr/>
          </p:nvSpPr>
          <p:spPr>
            <a:xfrm>
              <a:off x="1530349" y="1691067"/>
              <a:ext cx="4542069" cy="1150919"/>
            </a:xfrm>
            <a:prstGeom prst="round2SameRect">
              <a:avLst>
                <a:gd name="adj1" fmla="val 23726"/>
                <a:gd name="adj2" fmla="val 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sp useBgFill="1"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0BA22F7-106D-53E3-36AB-1B13FD13C73E}"/>
                </a:ext>
              </a:extLst>
            </p:cNvPr>
            <p:cNvSpPr/>
            <p:nvPr/>
          </p:nvSpPr>
          <p:spPr>
            <a:xfrm>
              <a:off x="1521407" y="2233310"/>
              <a:ext cx="4551012" cy="3481911"/>
            </a:xfrm>
            <a:prstGeom prst="roundRect">
              <a:avLst>
                <a:gd name="adj" fmla="val 11017"/>
              </a:avLst>
            </a:prstGeom>
            <a:ln w="6350"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0">
                    <a:srgbClr val="269E75">
                      <a:alpha val="0"/>
                    </a:srgbClr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4560459-5409-C97F-4CB0-C26363F3B4D6}"/>
                </a:ext>
              </a:extLst>
            </p:cNvPr>
            <p:cNvSpPr txBox="1"/>
            <p:nvPr/>
          </p:nvSpPr>
          <p:spPr>
            <a:xfrm>
              <a:off x="2923890" y="1761209"/>
              <a:ext cx="159597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he-IL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 pitchFamily="34" charset="0"/>
                </a:rPr>
                <a:t>תהליכים</a:t>
              </a:r>
              <a:endPara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7261C5A-AD0D-C0F8-A380-86E5C42EE9EA}"/>
                </a:ext>
              </a:extLst>
            </p:cNvPr>
            <p:cNvGrpSpPr/>
            <p:nvPr/>
          </p:nvGrpSpPr>
          <p:grpSpPr>
            <a:xfrm>
              <a:off x="1530350" y="2333719"/>
              <a:ext cx="4297334" cy="2523177"/>
              <a:chOff x="1530350" y="2962808"/>
              <a:chExt cx="4297334" cy="2523177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1422403-2FD6-6CB9-B6D6-BD9BEA18BDB9}"/>
                  </a:ext>
                </a:extLst>
              </p:cNvPr>
              <p:cNvSpPr txBox="1"/>
              <p:nvPr/>
            </p:nvSpPr>
            <p:spPr>
              <a:xfrm>
                <a:off x="1779218" y="4962765"/>
                <a:ext cx="403296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975" lvl="0" indent="-180975" algn="r" rtl="1">
                  <a:spcBef>
                    <a:spcPts val="600"/>
                  </a:spcBef>
                  <a:spcAft>
                    <a:spcPts val="600"/>
                  </a:spcAft>
                  <a:buClr>
                    <a:srgbClr val="00648C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he-IL" sz="1400" dirty="0">
                    <a:solidFill>
                      <a:schemeClr val="accent4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 pitchFamily="34" charset="0"/>
                  </a:rPr>
                  <a:t>גיבוי ויצירת יתירות בכל המערכות כמענה שוטף ומתמשך של החברה</a:t>
                </a:r>
                <a:endParaRPr kumimoji="0" lang="he-IL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F3DE578-72A5-5DED-83A4-58BC6B0C595E}"/>
                  </a:ext>
                </a:extLst>
              </p:cNvPr>
              <p:cNvSpPr txBox="1"/>
              <p:nvPr/>
            </p:nvSpPr>
            <p:spPr>
              <a:xfrm>
                <a:off x="1779220" y="2962808"/>
                <a:ext cx="403296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7800" lvl="0" indent="-177800" algn="r" rtl="1">
                  <a:spcBef>
                    <a:spcPts val="600"/>
                  </a:spcBef>
                  <a:spcAft>
                    <a:spcPts val="600"/>
                  </a:spcAft>
                  <a:buClr>
                    <a:srgbClr val="00648C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he-IL" sz="1400" dirty="0">
                    <a:solidFill>
                      <a:schemeClr val="accent4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 pitchFamily="34" charset="0"/>
                  </a:rPr>
                  <a:t>עדכון רציף של </a:t>
                </a:r>
                <a:r>
                  <a:rPr lang="en-US" sz="1400" dirty="0">
                    <a:solidFill>
                      <a:schemeClr val="accent4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 pitchFamily="34" charset="0"/>
                  </a:rPr>
                  <a:t>BCP</a:t>
                </a:r>
                <a:endParaRPr kumimoji="0" lang="he-IL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67A3B2C-23B9-31A1-0C96-8DAA16CDC2DA}"/>
                  </a:ext>
                </a:extLst>
              </p:cNvPr>
              <p:cNvSpPr txBox="1"/>
              <p:nvPr/>
            </p:nvSpPr>
            <p:spPr>
              <a:xfrm>
                <a:off x="1779220" y="3319711"/>
                <a:ext cx="403296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7800" lvl="0" indent="-177800" algn="r" rtl="1">
                  <a:spcBef>
                    <a:spcPts val="600"/>
                  </a:spcBef>
                  <a:spcAft>
                    <a:spcPts val="600"/>
                  </a:spcAft>
                  <a:buClr>
                    <a:srgbClr val="00648C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he-IL" sz="1400" dirty="0">
                    <a:solidFill>
                      <a:schemeClr val="accent4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 pitchFamily="34" charset="0"/>
                  </a:rPr>
                  <a:t>תרגיל חירום שנתי באתר</a:t>
                </a:r>
                <a:endParaRPr kumimoji="0" lang="he-IL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E8BA129-D6AE-88F3-209C-479C68FBB064}"/>
                  </a:ext>
                </a:extLst>
              </p:cNvPr>
              <p:cNvSpPr txBox="1"/>
              <p:nvPr/>
            </p:nvSpPr>
            <p:spPr>
              <a:xfrm>
                <a:off x="1530350" y="4033517"/>
                <a:ext cx="429733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7800" lvl="0" indent="-177800" algn="r" rtl="1">
                  <a:spcBef>
                    <a:spcPts val="600"/>
                  </a:spcBef>
                  <a:spcAft>
                    <a:spcPts val="600"/>
                  </a:spcAft>
                  <a:buClr>
                    <a:srgbClr val="00648C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he-IL" sz="1400" dirty="0">
                    <a:solidFill>
                      <a:schemeClr val="accent4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 pitchFamily="34" charset="0"/>
                  </a:rPr>
                  <a:t>התמודדות עם תרחיש חירום קיצוני שנתי</a:t>
                </a:r>
                <a:endParaRPr kumimoji="0" lang="he-IL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E641D3E-7293-740A-B009-4BBDA7457CE8}"/>
                  </a:ext>
                </a:extLst>
              </p:cNvPr>
              <p:cNvSpPr txBox="1"/>
              <p:nvPr/>
            </p:nvSpPr>
            <p:spPr>
              <a:xfrm>
                <a:off x="1794714" y="4390420"/>
                <a:ext cx="403296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7800" lvl="0" indent="-177800" algn="r" rtl="1">
                  <a:spcBef>
                    <a:spcPts val="600"/>
                  </a:spcBef>
                  <a:spcAft>
                    <a:spcPts val="600"/>
                  </a:spcAft>
                  <a:buClr>
                    <a:srgbClr val="00648C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he-IL" sz="1400" dirty="0">
                    <a:solidFill>
                      <a:schemeClr val="accent4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 pitchFamily="34" charset="0"/>
                  </a:rPr>
                  <a:t>העובדים עוברים הכשרה צולבת - נכונות להוסיף משמרת נוספת ולהגדיל את הפרודוקטיביות</a:t>
                </a:r>
                <a:endParaRPr kumimoji="0" lang="he-IL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1B028B-8529-30B6-CF7F-280DD3189306}"/>
                  </a:ext>
                </a:extLst>
              </p:cNvPr>
              <p:cNvSpPr txBox="1"/>
              <p:nvPr/>
            </p:nvSpPr>
            <p:spPr>
              <a:xfrm>
                <a:off x="1779219" y="3676614"/>
                <a:ext cx="403296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77800" lvl="0" indent="-177800" algn="r" rtl="1">
                  <a:spcBef>
                    <a:spcPts val="600"/>
                  </a:spcBef>
                  <a:spcAft>
                    <a:spcPts val="600"/>
                  </a:spcAft>
                  <a:buClr>
                    <a:srgbClr val="00648C"/>
                  </a:buClr>
                  <a:buFont typeface="Arial" panose="020B0604020202020204" pitchFamily="34" charset="0"/>
                  <a:buChar char="•"/>
                  <a:defRPr/>
                </a:pPr>
                <a:r>
                  <a:rPr lang="he-IL" sz="1400" dirty="0">
                    <a:solidFill>
                      <a:schemeClr val="accent4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 pitchFamily="34" charset="0"/>
                  </a:rPr>
                  <a:t>פרקטיקה ניהולית שנתית</a:t>
                </a:r>
                <a:endParaRPr kumimoji="0" lang="he-IL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8" name="Title 9">
            <a:extLst>
              <a:ext uri="{FF2B5EF4-FFF2-40B4-BE49-F238E27FC236}">
                <a16:creationId xmlns:a16="http://schemas.microsoft.com/office/drawing/2014/main" id="{61FC46E8-C1F2-FB66-BC76-C901F7C53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465515"/>
            <a:ext cx="11544300" cy="867930"/>
          </a:xfrm>
        </p:spPr>
        <p:txBody>
          <a:bodyPr/>
          <a:lstStyle/>
          <a:p>
            <a:r>
              <a:rPr lang="he-IL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יכולת לתפקד כאי בודד במשך 7 ימים רצופים</a:t>
            </a:r>
            <a:b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ולשמור על הבטיחות התרופתי של מדינת ישראל</a:t>
            </a:r>
            <a:endParaRPr lang="en-IL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646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11568-F92C-6609-3172-4A49425E6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water splashing&#10;&#10;AI-generated content may be incorrect.">
            <a:extLst>
              <a:ext uri="{FF2B5EF4-FFF2-40B4-BE49-F238E27FC236}">
                <a16:creationId xmlns:a16="http://schemas.microsoft.com/office/drawing/2014/main" id="{0265640B-998B-A454-3DC5-8F5E9C012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7BACC0-998E-8E9F-E794-3F69F3CCD4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82923" y="6328498"/>
            <a:ext cx="589815" cy="361054"/>
          </a:xfrm>
          <a:prstGeom prst="rect">
            <a:avLst/>
          </a:prstGeom>
        </p:spPr>
      </p:pic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890D0CB7-52B8-A53A-0898-2F362C51F995}"/>
              </a:ext>
            </a:extLst>
          </p:cNvPr>
          <p:cNvSpPr txBox="1">
            <a:spLocks/>
          </p:cNvSpPr>
          <p:nvPr/>
        </p:nvSpPr>
        <p:spPr>
          <a:xfrm>
            <a:off x="10970115" y="6361244"/>
            <a:ext cx="5378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  <a:ea typeface="+mn-ea"/>
                <a:cs typeface="Afek 1.5 AAA"/>
              </a:rPr>
              <a:t> 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|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8D0F69-05BF-6B46-596F-242378B7E397}"/>
              </a:ext>
            </a:extLst>
          </p:cNvPr>
          <p:cNvCxnSpPr>
            <a:cxnSpLocks/>
          </p:cNvCxnSpPr>
          <p:nvPr/>
        </p:nvCxnSpPr>
        <p:spPr>
          <a:xfrm>
            <a:off x="0" y="2867217"/>
            <a:ext cx="12192000" cy="0"/>
          </a:xfrm>
          <a:prstGeom prst="line">
            <a:avLst/>
          </a:prstGeom>
          <a:ln w="28575" cap="rnd" cmpd="sng" algn="ctr">
            <a:solidFill>
              <a:schemeClr val="bg1">
                <a:lumMod val="50000"/>
              </a:schemeClr>
            </a:solidFill>
            <a:prstDash val="sysDot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21">
            <a:extLst>
              <a:ext uri="{FF2B5EF4-FFF2-40B4-BE49-F238E27FC236}">
                <a16:creationId xmlns:a16="http://schemas.microsoft.com/office/drawing/2014/main" id="{3FFD15E1-A1AE-F2D8-8697-D61F287BF3CE}"/>
              </a:ext>
            </a:extLst>
          </p:cNvPr>
          <p:cNvSpPr txBox="1">
            <a:spLocks/>
          </p:cNvSpPr>
          <p:nvPr/>
        </p:nvSpPr>
        <p:spPr>
          <a:xfrm>
            <a:off x="1101492" y="4141985"/>
            <a:ext cx="2961787" cy="12557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39700" marR="0" lvl="0" indent="-13970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תיעוד וכתיבת מדיניות ונהלים בתחום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139700" marR="0" lvl="0" indent="-13970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אבטחת הסייבר והטמעתם בארגון</a:t>
            </a:r>
          </a:p>
          <a:p>
            <a:pPr marL="139700" marR="0" lvl="0" indent="-13970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ביצוע בקרות שוטפות והצגת כלים מתקדמים לבדיקת רמת אבטחת הסייבר ואמינות נהלים</a:t>
            </a:r>
          </a:p>
          <a:p>
            <a:pPr marL="139700" marR="0" lvl="0" indent="-13970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מערכת ניהול סיכוני סייבר</a:t>
            </a:r>
          </a:p>
          <a:p>
            <a:pPr marL="139700" marR="0" lvl="0" indent="-13970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עידוד והעלאת מודעות עובדים לנושאי סייבר</a:t>
            </a:r>
          </a:p>
          <a:p>
            <a:pPr marL="139700" marR="0" lvl="0" indent="-13970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עמידה בתקנים והמלצות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88668F6-699B-48A4-DBD0-A8E89CFA2EA0}"/>
              </a:ext>
            </a:extLst>
          </p:cNvPr>
          <p:cNvGrpSpPr/>
          <p:nvPr/>
        </p:nvGrpSpPr>
        <p:grpSpPr>
          <a:xfrm>
            <a:off x="1965777" y="2167309"/>
            <a:ext cx="1399818" cy="1399816"/>
            <a:chOff x="1465930" y="2443192"/>
            <a:chExt cx="1586523" cy="1586523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583A098-1672-E896-6EDF-D4A5EC8C27D4}"/>
                </a:ext>
              </a:extLst>
            </p:cNvPr>
            <p:cNvSpPr/>
            <p:nvPr/>
          </p:nvSpPr>
          <p:spPr>
            <a:xfrm>
              <a:off x="1465930" y="2443192"/>
              <a:ext cx="1586523" cy="1586523"/>
            </a:xfrm>
            <a:prstGeom prst="ellipse">
              <a:avLst/>
            </a:prstGeom>
            <a:gradFill flip="none" rotWithShape="1">
              <a:gsLst>
                <a:gs pos="0">
                  <a:srgbClr val="F3F4F1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  <a:effectLst>
              <a:outerShdw blurRad="76200" dist="762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2350" b="1" i="0" u="none" strike="noStrike" kern="1200" cap="none" spc="-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fek 1.5 AAA" panose="00000500000000000000" pitchFamily="50" charset="-79"/>
                <a:ea typeface="+mn-ea"/>
                <a:cs typeface="Afek 1.5 AAA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2F8F00C-B59C-DC0B-E74E-B68DAE568BBC}"/>
                </a:ext>
              </a:extLst>
            </p:cNvPr>
            <p:cNvSpPr/>
            <p:nvPr/>
          </p:nvSpPr>
          <p:spPr>
            <a:xfrm>
              <a:off x="1465930" y="2443192"/>
              <a:ext cx="1586523" cy="1586523"/>
            </a:xfrm>
            <a:prstGeom prst="ellipse">
              <a:avLst/>
            </a:prstGeom>
            <a:gradFill flip="none" rotWithShape="1">
              <a:gsLst>
                <a:gs pos="0">
                  <a:srgbClr val="F7F7F7"/>
                </a:gs>
                <a:gs pos="100000">
                  <a:srgbClr val="F7F7F7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76200" dist="76200" dir="13500000" algn="br" rotWithShape="0">
                <a:schemeClr val="bg1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2350" b="1" i="0" u="none" strike="noStrike" kern="1200" cap="none" spc="-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fek 1.5 AAA" panose="00000500000000000000" pitchFamily="50" charset="-79"/>
                <a:ea typeface="+mn-ea"/>
                <a:cs typeface="Afek 1.5 AAA"/>
              </a:endParaRPr>
            </a:p>
          </p:txBody>
        </p:sp>
      </p:grpSp>
      <p:grpSp>
        <p:nvGrpSpPr>
          <p:cNvPr id="24" name="Graphic 27">
            <a:extLst>
              <a:ext uri="{FF2B5EF4-FFF2-40B4-BE49-F238E27FC236}">
                <a16:creationId xmlns:a16="http://schemas.microsoft.com/office/drawing/2014/main" id="{A26B4E4E-766B-FA1C-D19E-F09B92F5088D}"/>
              </a:ext>
            </a:extLst>
          </p:cNvPr>
          <p:cNvGrpSpPr>
            <a:grpSpLocks noChangeAspect="1"/>
          </p:cNvGrpSpPr>
          <p:nvPr/>
        </p:nvGrpSpPr>
        <p:grpSpPr>
          <a:xfrm>
            <a:off x="2397677" y="2618423"/>
            <a:ext cx="536064" cy="477283"/>
            <a:chOff x="2462623" y="3105625"/>
            <a:chExt cx="589665" cy="524996"/>
          </a:xfrm>
          <a:solidFill>
            <a:schemeClr val="accent3"/>
          </a:solidFill>
        </p:grpSpPr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C77A0500-FA91-72CE-650A-D806D8CBA8D0}"/>
                </a:ext>
              </a:extLst>
            </p:cNvPr>
            <p:cNvSpPr/>
            <p:nvPr/>
          </p:nvSpPr>
          <p:spPr>
            <a:xfrm>
              <a:off x="2784364" y="3350348"/>
              <a:ext cx="52519" cy="12720"/>
            </a:xfrm>
            <a:custGeom>
              <a:avLst/>
              <a:gdLst>
                <a:gd name="connsiteX0" fmla="*/ 6360 w 52519"/>
                <a:gd name="connsiteY0" fmla="*/ 12721 h 12720"/>
                <a:gd name="connsiteX1" fmla="*/ 46159 w 52519"/>
                <a:gd name="connsiteY1" fmla="*/ 12721 h 12720"/>
                <a:gd name="connsiteX2" fmla="*/ 52519 w 52519"/>
                <a:gd name="connsiteY2" fmla="*/ 6360 h 12720"/>
                <a:gd name="connsiteX3" fmla="*/ 46159 w 52519"/>
                <a:gd name="connsiteY3" fmla="*/ 0 h 12720"/>
                <a:gd name="connsiteX4" fmla="*/ 6360 w 52519"/>
                <a:gd name="connsiteY4" fmla="*/ 0 h 12720"/>
                <a:gd name="connsiteX5" fmla="*/ 0 w 52519"/>
                <a:gd name="connsiteY5" fmla="*/ 6360 h 12720"/>
                <a:gd name="connsiteX6" fmla="*/ 6360 w 52519"/>
                <a:gd name="connsiteY6" fmla="*/ 12721 h 1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519" h="12720">
                  <a:moveTo>
                    <a:pt x="6360" y="12721"/>
                  </a:moveTo>
                  <a:lnTo>
                    <a:pt x="46159" y="12721"/>
                  </a:lnTo>
                  <a:cubicBezTo>
                    <a:pt x="49672" y="12721"/>
                    <a:pt x="52519" y="9874"/>
                    <a:pt x="52519" y="6360"/>
                  </a:cubicBezTo>
                  <a:cubicBezTo>
                    <a:pt x="52519" y="2847"/>
                    <a:pt x="49672" y="0"/>
                    <a:pt x="46159" y="0"/>
                  </a:cubicBezTo>
                  <a:lnTo>
                    <a:pt x="6360" y="0"/>
                  </a:lnTo>
                  <a:cubicBezTo>
                    <a:pt x="2847" y="0"/>
                    <a:pt x="0" y="2847"/>
                    <a:pt x="0" y="6360"/>
                  </a:cubicBezTo>
                  <a:cubicBezTo>
                    <a:pt x="0" y="9874"/>
                    <a:pt x="2847" y="12721"/>
                    <a:pt x="6360" y="12721"/>
                  </a:cubicBezTo>
                  <a:close/>
                </a:path>
              </a:pathLst>
            </a:custGeom>
            <a:grpFill/>
            <a:ln w="25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fek 1.5 AAA Light" panose="00000400000000000000" pitchFamily="50" charset="-79"/>
                <a:ea typeface="+mn-ea"/>
                <a:cs typeface="Afek 1.5 AAA"/>
              </a:endParaRPr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F6433BB-5588-B58A-D8A2-92B5958BBE56}"/>
                </a:ext>
              </a:extLst>
            </p:cNvPr>
            <p:cNvSpPr/>
            <p:nvPr/>
          </p:nvSpPr>
          <p:spPr>
            <a:xfrm>
              <a:off x="2883132" y="3350348"/>
              <a:ext cx="52519" cy="12720"/>
            </a:xfrm>
            <a:custGeom>
              <a:avLst/>
              <a:gdLst>
                <a:gd name="connsiteX0" fmla="*/ 6360 w 52519"/>
                <a:gd name="connsiteY0" fmla="*/ 12721 h 12720"/>
                <a:gd name="connsiteX1" fmla="*/ 46159 w 52519"/>
                <a:gd name="connsiteY1" fmla="*/ 12721 h 12720"/>
                <a:gd name="connsiteX2" fmla="*/ 52519 w 52519"/>
                <a:gd name="connsiteY2" fmla="*/ 6360 h 12720"/>
                <a:gd name="connsiteX3" fmla="*/ 46159 w 52519"/>
                <a:gd name="connsiteY3" fmla="*/ 0 h 12720"/>
                <a:gd name="connsiteX4" fmla="*/ 6360 w 52519"/>
                <a:gd name="connsiteY4" fmla="*/ 0 h 12720"/>
                <a:gd name="connsiteX5" fmla="*/ 0 w 52519"/>
                <a:gd name="connsiteY5" fmla="*/ 6360 h 12720"/>
                <a:gd name="connsiteX6" fmla="*/ 6360 w 52519"/>
                <a:gd name="connsiteY6" fmla="*/ 12721 h 1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519" h="12720">
                  <a:moveTo>
                    <a:pt x="6360" y="12721"/>
                  </a:moveTo>
                  <a:lnTo>
                    <a:pt x="46159" y="12721"/>
                  </a:lnTo>
                  <a:cubicBezTo>
                    <a:pt x="49672" y="12721"/>
                    <a:pt x="52519" y="9874"/>
                    <a:pt x="52519" y="6360"/>
                  </a:cubicBezTo>
                  <a:cubicBezTo>
                    <a:pt x="52519" y="2847"/>
                    <a:pt x="49672" y="0"/>
                    <a:pt x="46159" y="0"/>
                  </a:cubicBezTo>
                  <a:lnTo>
                    <a:pt x="6360" y="0"/>
                  </a:lnTo>
                  <a:cubicBezTo>
                    <a:pt x="2847" y="0"/>
                    <a:pt x="0" y="2847"/>
                    <a:pt x="0" y="6360"/>
                  </a:cubicBezTo>
                  <a:cubicBezTo>
                    <a:pt x="0" y="9874"/>
                    <a:pt x="2847" y="12721"/>
                    <a:pt x="6360" y="12721"/>
                  </a:cubicBezTo>
                  <a:close/>
                </a:path>
              </a:pathLst>
            </a:custGeom>
            <a:grpFill/>
            <a:ln w="25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fek 1.5 AAA Light" panose="00000400000000000000" pitchFamily="50" charset="-79"/>
                <a:ea typeface="+mn-ea"/>
                <a:cs typeface="Afek 1.5 AAA"/>
              </a:endParaRPr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ABC501F8-E103-A91A-72D6-3500A41D4430}"/>
                </a:ext>
              </a:extLst>
            </p:cNvPr>
            <p:cNvSpPr/>
            <p:nvPr/>
          </p:nvSpPr>
          <p:spPr>
            <a:xfrm>
              <a:off x="2784364" y="3412757"/>
              <a:ext cx="52519" cy="12720"/>
            </a:xfrm>
            <a:custGeom>
              <a:avLst/>
              <a:gdLst>
                <a:gd name="connsiteX0" fmla="*/ 6360 w 52519"/>
                <a:gd name="connsiteY0" fmla="*/ 12721 h 12720"/>
                <a:gd name="connsiteX1" fmla="*/ 46159 w 52519"/>
                <a:gd name="connsiteY1" fmla="*/ 12721 h 12720"/>
                <a:gd name="connsiteX2" fmla="*/ 52519 w 52519"/>
                <a:gd name="connsiteY2" fmla="*/ 6360 h 12720"/>
                <a:gd name="connsiteX3" fmla="*/ 46159 w 52519"/>
                <a:gd name="connsiteY3" fmla="*/ 0 h 12720"/>
                <a:gd name="connsiteX4" fmla="*/ 6360 w 52519"/>
                <a:gd name="connsiteY4" fmla="*/ 0 h 12720"/>
                <a:gd name="connsiteX5" fmla="*/ 0 w 52519"/>
                <a:gd name="connsiteY5" fmla="*/ 6360 h 12720"/>
                <a:gd name="connsiteX6" fmla="*/ 6360 w 52519"/>
                <a:gd name="connsiteY6" fmla="*/ 12721 h 1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519" h="12720">
                  <a:moveTo>
                    <a:pt x="6360" y="12721"/>
                  </a:moveTo>
                  <a:lnTo>
                    <a:pt x="46159" y="12721"/>
                  </a:lnTo>
                  <a:cubicBezTo>
                    <a:pt x="49672" y="12721"/>
                    <a:pt x="52519" y="9874"/>
                    <a:pt x="52519" y="6360"/>
                  </a:cubicBezTo>
                  <a:cubicBezTo>
                    <a:pt x="52519" y="2847"/>
                    <a:pt x="49672" y="0"/>
                    <a:pt x="46159" y="0"/>
                  </a:cubicBezTo>
                  <a:lnTo>
                    <a:pt x="6360" y="0"/>
                  </a:lnTo>
                  <a:cubicBezTo>
                    <a:pt x="2847" y="0"/>
                    <a:pt x="0" y="2847"/>
                    <a:pt x="0" y="6360"/>
                  </a:cubicBezTo>
                  <a:cubicBezTo>
                    <a:pt x="0" y="9874"/>
                    <a:pt x="2847" y="12721"/>
                    <a:pt x="6360" y="12721"/>
                  </a:cubicBezTo>
                  <a:close/>
                </a:path>
              </a:pathLst>
            </a:custGeom>
            <a:grpFill/>
            <a:ln w="25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fek 1.5 AAA Light" panose="00000400000000000000" pitchFamily="50" charset="-79"/>
                <a:ea typeface="+mn-ea"/>
                <a:cs typeface="Afek 1.5 AAA"/>
              </a:endParaRPr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575E6BFE-6434-C31B-8560-E113831B87AA}"/>
                </a:ext>
              </a:extLst>
            </p:cNvPr>
            <p:cNvSpPr/>
            <p:nvPr/>
          </p:nvSpPr>
          <p:spPr>
            <a:xfrm>
              <a:off x="2603594" y="3302821"/>
              <a:ext cx="52521" cy="12720"/>
            </a:xfrm>
            <a:custGeom>
              <a:avLst/>
              <a:gdLst>
                <a:gd name="connsiteX0" fmla="*/ 46160 w 52521"/>
                <a:gd name="connsiteY0" fmla="*/ 0 h 12720"/>
                <a:gd name="connsiteX1" fmla="*/ 6360 w 52521"/>
                <a:gd name="connsiteY1" fmla="*/ 0 h 12720"/>
                <a:gd name="connsiteX2" fmla="*/ 0 w 52521"/>
                <a:gd name="connsiteY2" fmla="*/ 6360 h 12720"/>
                <a:gd name="connsiteX3" fmla="*/ 6360 w 52521"/>
                <a:gd name="connsiteY3" fmla="*/ 12721 h 12720"/>
                <a:gd name="connsiteX4" fmla="*/ 46160 w 52521"/>
                <a:gd name="connsiteY4" fmla="*/ 12721 h 12720"/>
                <a:gd name="connsiteX5" fmla="*/ 52521 w 52521"/>
                <a:gd name="connsiteY5" fmla="*/ 6360 h 12720"/>
                <a:gd name="connsiteX6" fmla="*/ 46160 w 52521"/>
                <a:gd name="connsiteY6" fmla="*/ 0 h 1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521" h="12720">
                  <a:moveTo>
                    <a:pt x="46160" y="0"/>
                  </a:moveTo>
                  <a:lnTo>
                    <a:pt x="6360" y="0"/>
                  </a:lnTo>
                  <a:cubicBezTo>
                    <a:pt x="2847" y="0"/>
                    <a:pt x="0" y="2849"/>
                    <a:pt x="0" y="6360"/>
                  </a:cubicBezTo>
                  <a:cubicBezTo>
                    <a:pt x="0" y="9874"/>
                    <a:pt x="2847" y="12721"/>
                    <a:pt x="6360" y="12721"/>
                  </a:cubicBezTo>
                  <a:lnTo>
                    <a:pt x="46160" y="12721"/>
                  </a:lnTo>
                  <a:cubicBezTo>
                    <a:pt x="49674" y="12721"/>
                    <a:pt x="52521" y="9874"/>
                    <a:pt x="52521" y="6360"/>
                  </a:cubicBezTo>
                  <a:cubicBezTo>
                    <a:pt x="52521" y="2849"/>
                    <a:pt x="49674" y="0"/>
                    <a:pt x="46160" y="0"/>
                  </a:cubicBezTo>
                  <a:close/>
                </a:path>
              </a:pathLst>
            </a:custGeom>
            <a:grpFill/>
            <a:ln w="25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fek 1.5 AAA Light" panose="00000400000000000000" pitchFamily="50" charset="-79"/>
                <a:ea typeface="+mn-ea"/>
                <a:cs typeface="Afek 1.5 AAA"/>
              </a:endParaRPr>
            </a:p>
          </p:txBody>
        </p:sp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id="{82DFE0C5-69FC-BCE9-F27E-D3752890D8CA}"/>
                </a:ext>
              </a:extLst>
            </p:cNvPr>
            <p:cNvSpPr/>
            <p:nvPr/>
          </p:nvSpPr>
          <p:spPr>
            <a:xfrm>
              <a:off x="2603594" y="3360454"/>
              <a:ext cx="52521" cy="12720"/>
            </a:xfrm>
            <a:custGeom>
              <a:avLst/>
              <a:gdLst>
                <a:gd name="connsiteX0" fmla="*/ 46160 w 52521"/>
                <a:gd name="connsiteY0" fmla="*/ 0 h 12720"/>
                <a:gd name="connsiteX1" fmla="*/ 6360 w 52521"/>
                <a:gd name="connsiteY1" fmla="*/ 0 h 12720"/>
                <a:gd name="connsiteX2" fmla="*/ 0 w 52521"/>
                <a:gd name="connsiteY2" fmla="*/ 6360 h 12720"/>
                <a:gd name="connsiteX3" fmla="*/ 6360 w 52521"/>
                <a:gd name="connsiteY3" fmla="*/ 12721 h 12720"/>
                <a:gd name="connsiteX4" fmla="*/ 46160 w 52521"/>
                <a:gd name="connsiteY4" fmla="*/ 12721 h 12720"/>
                <a:gd name="connsiteX5" fmla="*/ 52521 w 52521"/>
                <a:gd name="connsiteY5" fmla="*/ 6360 h 12720"/>
                <a:gd name="connsiteX6" fmla="*/ 46160 w 52521"/>
                <a:gd name="connsiteY6" fmla="*/ 0 h 1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521" h="12720">
                  <a:moveTo>
                    <a:pt x="46160" y="0"/>
                  </a:moveTo>
                  <a:lnTo>
                    <a:pt x="6360" y="0"/>
                  </a:lnTo>
                  <a:cubicBezTo>
                    <a:pt x="2847" y="0"/>
                    <a:pt x="0" y="2847"/>
                    <a:pt x="0" y="6360"/>
                  </a:cubicBezTo>
                  <a:cubicBezTo>
                    <a:pt x="0" y="9874"/>
                    <a:pt x="2847" y="12721"/>
                    <a:pt x="6360" y="12721"/>
                  </a:cubicBezTo>
                  <a:lnTo>
                    <a:pt x="46160" y="12721"/>
                  </a:lnTo>
                  <a:cubicBezTo>
                    <a:pt x="49674" y="12721"/>
                    <a:pt x="52521" y="9874"/>
                    <a:pt x="52521" y="6360"/>
                  </a:cubicBezTo>
                  <a:cubicBezTo>
                    <a:pt x="52521" y="2847"/>
                    <a:pt x="49674" y="0"/>
                    <a:pt x="46160" y="0"/>
                  </a:cubicBezTo>
                  <a:close/>
                </a:path>
              </a:pathLst>
            </a:custGeom>
            <a:grpFill/>
            <a:ln w="25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fek 1.5 AAA Light" panose="00000400000000000000" pitchFamily="50" charset="-79"/>
                <a:ea typeface="+mn-ea"/>
                <a:cs typeface="Afek 1.5 AAA"/>
              </a:endParaRPr>
            </a:p>
          </p:txBody>
        </p:sp>
        <p:sp>
          <p:nvSpPr>
            <p:cNvPr id="36" name="Freeform 21">
              <a:extLst>
                <a:ext uri="{FF2B5EF4-FFF2-40B4-BE49-F238E27FC236}">
                  <a16:creationId xmlns:a16="http://schemas.microsoft.com/office/drawing/2014/main" id="{FE9AF5FC-7E77-8463-EF82-ED327A422AE5}"/>
                </a:ext>
              </a:extLst>
            </p:cNvPr>
            <p:cNvSpPr/>
            <p:nvPr/>
          </p:nvSpPr>
          <p:spPr>
            <a:xfrm>
              <a:off x="2603594" y="3418084"/>
              <a:ext cx="52521" cy="12720"/>
            </a:xfrm>
            <a:custGeom>
              <a:avLst/>
              <a:gdLst>
                <a:gd name="connsiteX0" fmla="*/ 46160 w 52521"/>
                <a:gd name="connsiteY0" fmla="*/ 0 h 12720"/>
                <a:gd name="connsiteX1" fmla="*/ 6360 w 52521"/>
                <a:gd name="connsiteY1" fmla="*/ 0 h 12720"/>
                <a:gd name="connsiteX2" fmla="*/ 0 w 52521"/>
                <a:gd name="connsiteY2" fmla="*/ 6360 h 12720"/>
                <a:gd name="connsiteX3" fmla="*/ 6360 w 52521"/>
                <a:gd name="connsiteY3" fmla="*/ 12721 h 12720"/>
                <a:gd name="connsiteX4" fmla="*/ 46160 w 52521"/>
                <a:gd name="connsiteY4" fmla="*/ 12721 h 12720"/>
                <a:gd name="connsiteX5" fmla="*/ 52521 w 52521"/>
                <a:gd name="connsiteY5" fmla="*/ 6360 h 12720"/>
                <a:gd name="connsiteX6" fmla="*/ 46160 w 52521"/>
                <a:gd name="connsiteY6" fmla="*/ 0 h 1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521" h="12720">
                  <a:moveTo>
                    <a:pt x="46160" y="0"/>
                  </a:moveTo>
                  <a:lnTo>
                    <a:pt x="6360" y="0"/>
                  </a:lnTo>
                  <a:cubicBezTo>
                    <a:pt x="2847" y="0"/>
                    <a:pt x="0" y="2847"/>
                    <a:pt x="0" y="6360"/>
                  </a:cubicBezTo>
                  <a:cubicBezTo>
                    <a:pt x="0" y="9874"/>
                    <a:pt x="2847" y="12721"/>
                    <a:pt x="6360" y="12721"/>
                  </a:cubicBezTo>
                  <a:lnTo>
                    <a:pt x="46160" y="12721"/>
                  </a:lnTo>
                  <a:cubicBezTo>
                    <a:pt x="49674" y="12721"/>
                    <a:pt x="52521" y="9874"/>
                    <a:pt x="52521" y="6360"/>
                  </a:cubicBezTo>
                  <a:cubicBezTo>
                    <a:pt x="52521" y="2847"/>
                    <a:pt x="49674" y="0"/>
                    <a:pt x="46160" y="0"/>
                  </a:cubicBezTo>
                  <a:close/>
                </a:path>
              </a:pathLst>
            </a:custGeom>
            <a:grpFill/>
            <a:ln w="25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fek 1.5 AAA Light" panose="00000400000000000000" pitchFamily="50" charset="-79"/>
                <a:ea typeface="+mn-ea"/>
                <a:cs typeface="Afek 1.5 AAA"/>
              </a:endParaRPr>
            </a:p>
          </p:txBody>
        </p:sp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1968D07B-05AE-6F7F-88BE-067CF0807354}"/>
                </a:ext>
              </a:extLst>
            </p:cNvPr>
            <p:cNvSpPr/>
            <p:nvPr/>
          </p:nvSpPr>
          <p:spPr>
            <a:xfrm>
              <a:off x="2603594" y="3475717"/>
              <a:ext cx="52521" cy="12720"/>
            </a:xfrm>
            <a:custGeom>
              <a:avLst/>
              <a:gdLst>
                <a:gd name="connsiteX0" fmla="*/ 46160 w 52521"/>
                <a:gd name="connsiteY0" fmla="*/ 0 h 12720"/>
                <a:gd name="connsiteX1" fmla="*/ 6360 w 52521"/>
                <a:gd name="connsiteY1" fmla="*/ 0 h 12720"/>
                <a:gd name="connsiteX2" fmla="*/ 0 w 52521"/>
                <a:gd name="connsiteY2" fmla="*/ 6360 h 12720"/>
                <a:gd name="connsiteX3" fmla="*/ 6360 w 52521"/>
                <a:gd name="connsiteY3" fmla="*/ 12721 h 12720"/>
                <a:gd name="connsiteX4" fmla="*/ 46160 w 52521"/>
                <a:gd name="connsiteY4" fmla="*/ 12721 h 12720"/>
                <a:gd name="connsiteX5" fmla="*/ 52521 w 52521"/>
                <a:gd name="connsiteY5" fmla="*/ 6360 h 12720"/>
                <a:gd name="connsiteX6" fmla="*/ 46160 w 52521"/>
                <a:gd name="connsiteY6" fmla="*/ 0 h 1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521" h="12720">
                  <a:moveTo>
                    <a:pt x="46160" y="0"/>
                  </a:moveTo>
                  <a:lnTo>
                    <a:pt x="6360" y="0"/>
                  </a:lnTo>
                  <a:cubicBezTo>
                    <a:pt x="2847" y="0"/>
                    <a:pt x="0" y="2847"/>
                    <a:pt x="0" y="6360"/>
                  </a:cubicBezTo>
                  <a:cubicBezTo>
                    <a:pt x="0" y="9871"/>
                    <a:pt x="2847" y="12721"/>
                    <a:pt x="6360" y="12721"/>
                  </a:cubicBezTo>
                  <a:lnTo>
                    <a:pt x="46160" y="12721"/>
                  </a:lnTo>
                  <a:cubicBezTo>
                    <a:pt x="49674" y="12721"/>
                    <a:pt x="52521" y="9871"/>
                    <a:pt x="52521" y="6360"/>
                  </a:cubicBezTo>
                  <a:cubicBezTo>
                    <a:pt x="52521" y="2847"/>
                    <a:pt x="49674" y="0"/>
                    <a:pt x="46160" y="0"/>
                  </a:cubicBezTo>
                  <a:close/>
                </a:path>
              </a:pathLst>
            </a:custGeom>
            <a:grpFill/>
            <a:ln w="25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fek 1.5 AAA Light" panose="00000400000000000000" pitchFamily="50" charset="-79"/>
                <a:ea typeface="+mn-ea"/>
                <a:cs typeface="Afek 1.5 AAA"/>
              </a:endParaRPr>
            </a:p>
          </p:txBody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id="{DD92DB2B-B6C4-A059-C34B-28C50A9DE5E0}"/>
                </a:ext>
              </a:extLst>
            </p:cNvPr>
            <p:cNvSpPr/>
            <p:nvPr/>
          </p:nvSpPr>
          <p:spPr>
            <a:xfrm>
              <a:off x="2603594" y="3533348"/>
              <a:ext cx="52521" cy="12720"/>
            </a:xfrm>
            <a:custGeom>
              <a:avLst/>
              <a:gdLst>
                <a:gd name="connsiteX0" fmla="*/ 46160 w 52521"/>
                <a:gd name="connsiteY0" fmla="*/ 0 h 12720"/>
                <a:gd name="connsiteX1" fmla="*/ 6360 w 52521"/>
                <a:gd name="connsiteY1" fmla="*/ 0 h 12720"/>
                <a:gd name="connsiteX2" fmla="*/ 0 w 52521"/>
                <a:gd name="connsiteY2" fmla="*/ 6360 h 12720"/>
                <a:gd name="connsiteX3" fmla="*/ 6360 w 52521"/>
                <a:gd name="connsiteY3" fmla="*/ 12721 h 12720"/>
                <a:gd name="connsiteX4" fmla="*/ 46160 w 52521"/>
                <a:gd name="connsiteY4" fmla="*/ 12721 h 12720"/>
                <a:gd name="connsiteX5" fmla="*/ 52521 w 52521"/>
                <a:gd name="connsiteY5" fmla="*/ 6360 h 12720"/>
                <a:gd name="connsiteX6" fmla="*/ 46160 w 52521"/>
                <a:gd name="connsiteY6" fmla="*/ 0 h 1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521" h="12720">
                  <a:moveTo>
                    <a:pt x="46160" y="0"/>
                  </a:moveTo>
                  <a:lnTo>
                    <a:pt x="6360" y="0"/>
                  </a:lnTo>
                  <a:cubicBezTo>
                    <a:pt x="2847" y="0"/>
                    <a:pt x="0" y="2847"/>
                    <a:pt x="0" y="6360"/>
                  </a:cubicBezTo>
                  <a:cubicBezTo>
                    <a:pt x="0" y="9874"/>
                    <a:pt x="2847" y="12721"/>
                    <a:pt x="6360" y="12721"/>
                  </a:cubicBezTo>
                  <a:lnTo>
                    <a:pt x="46160" y="12721"/>
                  </a:lnTo>
                  <a:cubicBezTo>
                    <a:pt x="49674" y="12721"/>
                    <a:pt x="52521" y="9874"/>
                    <a:pt x="52521" y="6360"/>
                  </a:cubicBezTo>
                  <a:cubicBezTo>
                    <a:pt x="52521" y="2847"/>
                    <a:pt x="49674" y="0"/>
                    <a:pt x="46160" y="0"/>
                  </a:cubicBezTo>
                  <a:close/>
                </a:path>
              </a:pathLst>
            </a:custGeom>
            <a:grpFill/>
            <a:ln w="25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fek 1.5 AAA Light" panose="00000400000000000000" pitchFamily="50" charset="-79"/>
                <a:ea typeface="+mn-ea"/>
                <a:cs typeface="Afek 1.5 AAA"/>
              </a:endParaRPr>
            </a:p>
          </p:txBody>
        </p:sp>
        <p:sp>
          <p:nvSpPr>
            <p:cNvPr id="40" name="Freeform 24">
              <a:extLst>
                <a:ext uri="{FF2B5EF4-FFF2-40B4-BE49-F238E27FC236}">
                  <a16:creationId xmlns:a16="http://schemas.microsoft.com/office/drawing/2014/main" id="{6690F00A-7648-2A08-BDFE-1A46CF63732C}"/>
                </a:ext>
              </a:extLst>
            </p:cNvPr>
            <p:cNvSpPr/>
            <p:nvPr/>
          </p:nvSpPr>
          <p:spPr>
            <a:xfrm>
              <a:off x="2883132" y="3412757"/>
              <a:ext cx="52519" cy="12720"/>
            </a:xfrm>
            <a:custGeom>
              <a:avLst/>
              <a:gdLst>
                <a:gd name="connsiteX0" fmla="*/ 6360 w 52519"/>
                <a:gd name="connsiteY0" fmla="*/ 12721 h 12720"/>
                <a:gd name="connsiteX1" fmla="*/ 46159 w 52519"/>
                <a:gd name="connsiteY1" fmla="*/ 12721 h 12720"/>
                <a:gd name="connsiteX2" fmla="*/ 52519 w 52519"/>
                <a:gd name="connsiteY2" fmla="*/ 6360 h 12720"/>
                <a:gd name="connsiteX3" fmla="*/ 46159 w 52519"/>
                <a:gd name="connsiteY3" fmla="*/ 0 h 12720"/>
                <a:gd name="connsiteX4" fmla="*/ 6360 w 52519"/>
                <a:gd name="connsiteY4" fmla="*/ 0 h 12720"/>
                <a:gd name="connsiteX5" fmla="*/ 0 w 52519"/>
                <a:gd name="connsiteY5" fmla="*/ 6360 h 12720"/>
                <a:gd name="connsiteX6" fmla="*/ 6360 w 52519"/>
                <a:gd name="connsiteY6" fmla="*/ 12721 h 1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519" h="12720">
                  <a:moveTo>
                    <a:pt x="6360" y="12721"/>
                  </a:moveTo>
                  <a:lnTo>
                    <a:pt x="46159" y="12721"/>
                  </a:lnTo>
                  <a:cubicBezTo>
                    <a:pt x="49672" y="12721"/>
                    <a:pt x="52519" y="9874"/>
                    <a:pt x="52519" y="6360"/>
                  </a:cubicBezTo>
                  <a:cubicBezTo>
                    <a:pt x="52519" y="2847"/>
                    <a:pt x="49672" y="0"/>
                    <a:pt x="46159" y="0"/>
                  </a:cubicBezTo>
                  <a:lnTo>
                    <a:pt x="6360" y="0"/>
                  </a:lnTo>
                  <a:cubicBezTo>
                    <a:pt x="2847" y="0"/>
                    <a:pt x="0" y="2847"/>
                    <a:pt x="0" y="6360"/>
                  </a:cubicBezTo>
                  <a:cubicBezTo>
                    <a:pt x="0" y="9874"/>
                    <a:pt x="2847" y="12721"/>
                    <a:pt x="6360" y="12721"/>
                  </a:cubicBezTo>
                  <a:close/>
                </a:path>
              </a:pathLst>
            </a:custGeom>
            <a:grpFill/>
            <a:ln w="25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fek 1.5 AAA Light" panose="00000400000000000000" pitchFamily="50" charset="-79"/>
                <a:ea typeface="+mn-ea"/>
                <a:cs typeface="Afek 1.5 AAA"/>
              </a:endParaRPr>
            </a:p>
          </p:txBody>
        </p:sp>
        <p:sp>
          <p:nvSpPr>
            <p:cNvPr id="41" name="Freeform 25">
              <a:extLst>
                <a:ext uri="{FF2B5EF4-FFF2-40B4-BE49-F238E27FC236}">
                  <a16:creationId xmlns:a16="http://schemas.microsoft.com/office/drawing/2014/main" id="{C2A54349-925D-ED93-DD1C-6F2485DDA6B6}"/>
                </a:ext>
              </a:extLst>
            </p:cNvPr>
            <p:cNvSpPr/>
            <p:nvPr/>
          </p:nvSpPr>
          <p:spPr>
            <a:xfrm>
              <a:off x="2462623" y="3105625"/>
              <a:ext cx="589665" cy="524996"/>
            </a:xfrm>
            <a:custGeom>
              <a:avLst/>
              <a:gdLst>
                <a:gd name="connsiteX0" fmla="*/ 583305 w 589665"/>
                <a:gd name="connsiteY0" fmla="*/ 512276 h 524996"/>
                <a:gd name="connsiteX1" fmla="*/ 532121 w 589665"/>
                <a:gd name="connsiteY1" fmla="*/ 512276 h 524996"/>
                <a:gd name="connsiteX2" fmla="*/ 532121 w 589665"/>
                <a:gd name="connsiteY2" fmla="*/ 186113 h 524996"/>
                <a:gd name="connsiteX3" fmla="*/ 525761 w 589665"/>
                <a:gd name="connsiteY3" fmla="*/ 179753 h 524996"/>
                <a:gd name="connsiteX4" fmla="*/ 275369 w 589665"/>
                <a:gd name="connsiteY4" fmla="*/ 179753 h 524996"/>
                <a:gd name="connsiteX5" fmla="*/ 275369 w 589665"/>
                <a:gd name="connsiteY5" fmla="*/ 138629 h 524996"/>
                <a:gd name="connsiteX6" fmla="*/ 269009 w 589665"/>
                <a:gd name="connsiteY6" fmla="*/ 132268 h 524996"/>
                <a:gd name="connsiteX7" fmla="*/ 239316 w 589665"/>
                <a:gd name="connsiteY7" fmla="*/ 132268 h 524996"/>
                <a:gd name="connsiteX8" fmla="*/ 239316 w 589665"/>
                <a:gd name="connsiteY8" fmla="*/ 6360 h 524996"/>
                <a:gd name="connsiteX9" fmla="*/ 232955 w 589665"/>
                <a:gd name="connsiteY9" fmla="*/ 0 h 524996"/>
                <a:gd name="connsiteX10" fmla="*/ 106657 w 589665"/>
                <a:gd name="connsiteY10" fmla="*/ 0 h 524996"/>
                <a:gd name="connsiteX11" fmla="*/ 100297 w 589665"/>
                <a:gd name="connsiteY11" fmla="*/ 6360 h 524996"/>
                <a:gd name="connsiteX12" fmla="*/ 100297 w 589665"/>
                <a:gd name="connsiteY12" fmla="*/ 132268 h 524996"/>
                <a:gd name="connsiteX13" fmla="*/ 70604 w 589665"/>
                <a:gd name="connsiteY13" fmla="*/ 132268 h 524996"/>
                <a:gd name="connsiteX14" fmla="*/ 64244 w 589665"/>
                <a:gd name="connsiteY14" fmla="*/ 138629 h 524996"/>
                <a:gd name="connsiteX15" fmla="*/ 64244 w 589665"/>
                <a:gd name="connsiteY15" fmla="*/ 512276 h 524996"/>
                <a:gd name="connsiteX16" fmla="*/ 6360 w 589665"/>
                <a:gd name="connsiteY16" fmla="*/ 512276 h 524996"/>
                <a:gd name="connsiteX17" fmla="*/ 0 w 589665"/>
                <a:gd name="connsiteY17" fmla="*/ 518636 h 524996"/>
                <a:gd name="connsiteX18" fmla="*/ 6360 w 589665"/>
                <a:gd name="connsiteY18" fmla="*/ 524997 h 524996"/>
                <a:gd name="connsiteX19" fmla="*/ 583305 w 589665"/>
                <a:gd name="connsiteY19" fmla="*/ 524997 h 524996"/>
                <a:gd name="connsiteX20" fmla="*/ 589666 w 589665"/>
                <a:gd name="connsiteY20" fmla="*/ 518636 h 524996"/>
                <a:gd name="connsiteX21" fmla="*/ 583305 w 589665"/>
                <a:gd name="connsiteY21" fmla="*/ 512276 h 524996"/>
                <a:gd name="connsiteX22" fmla="*/ 435944 w 589665"/>
                <a:gd name="connsiteY22" fmla="*/ 512070 h 524996"/>
                <a:gd name="connsiteX23" fmla="*/ 358823 w 589665"/>
                <a:gd name="connsiteY23" fmla="*/ 512070 h 524996"/>
                <a:gd name="connsiteX24" fmla="*/ 358823 w 589665"/>
                <a:gd name="connsiteY24" fmla="*/ 399523 h 524996"/>
                <a:gd name="connsiteX25" fmla="*/ 435944 w 589665"/>
                <a:gd name="connsiteY25" fmla="*/ 399523 h 524996"/>
                <a:gd name="connsiteX26" fmla="*/ 435944 w 589665"/>
                <a:gd name="connsiteY26" fmla="*/ 512070 h 524996"/>
                <a:gd name="connsiteX27" fmla="*/ 519401 w 589665"/>
                <a:gd name="connsiteY27" fmla="*/ 192474 h 524996"/>
                <a:gd name="connsiteX28" fmla="*/ 519401 w 589665"/>
                <a:gd name="connsiteY28" fmla="*/ 512070 h 524996"/>
                <a:gd name="connsiteX29" fmla="*/ 448665 w 589665"/>
                <a:gd name="connsiteY29" fmla="*/ 512070 h 524996"/>
                <a:gd name="connsiteX30" fmla="*/ 448665 w 589665"/>
                <a:gd name="connsiteY30" fmla="*/ 393163 h 524996"/>
                <a:gd name="connsiteX31" fmla="*/ 442305 w 589665"/>
                <a:gd name="connsiteY31" fmla="*/ 386802 h 524996"/>
                <a:gd name="connsiteX32" fmla="*/ 352462 w 589665"/>
                <a:gd name="connsiteY32" fmla="*/ 386802 h 524996"/>
                <a:gd name="connsiteX33" fmla="*/ 346102 w 589665"/>
                <a:gd name="connsiteY33" fmla="*/ 393163 h 524996"/>
                <a:gd name="connsiteX34" fmla="*/ 346102 w 589665"/>
                <a:gd name="connsiteY34" fmla="*/ 512070 h 524996"/>
                <a:gd name="connsiteX35" fmla="*/ 275369 w 589665"/>
                <a:gd name="connsiteY35" fmla="*/ 512070 h 524996"/>
                <a:gd name="connsiteX36" fmla="*/ 275369 w 589665"/>
                <a:gd name="connsiteY36" fmla="*/ 192474 h 524996"/>
                <a:gd name="connsiteX37" fmla="*/ 519398 w 589665"/>
                <a:gd name="connsiteY37" fmla="*/ 192474 h 524996"/>
                <a:gd name="connsiteX38" fmla="*/ 113018 w 589665"/>
                <a:gd name="connsiteY38" fmla="*/ 12721 h 524996"/>
                <a:gd name="connsiteX39" fmla="*/ 226595 w 589665"/>
                <a:gd name="connsiteY39" fmla="*/ 12721 h 524996"/>
                <a:gd name="connsiteX40" fmla="*/ 226595 w 589665"/>
                <a:gd name="connsiteY40" fmla="*/ 132268 h 524996"/>
                <a:gd name="connsiteX41" fmla="*/ 113018 w 589665"/>
                <a:gd name="connsiteY41" fmla="*/ 132268 h 524996"/>
                <a:gd name="connsiteX42" fmla="*/ 113018 w 589665"/>
                <a:gd name="connsiteY42" fmla="*/ 12721 h 524996"/>
                <a:gd name="connsiteX43" fmla="*/ 76965 w 589665"/>
                <a:gd name="connsiteY43" fmla="*/ 144989 h 524996"/>
                <a:gd name="connsiteX44" fmla="*/ 106584 w 589665"/>
                <a:gd name="connsiteY44" fmla="*/ 144989 h 524996"/>
                <a:gd name="connsiteX45" fmla="*/ 106657 w 589665"/>
                <a:gd name="connsiteY45" fmla="*/ 144997 h 524996"/>
                <a:gd name="connsiteX46" fmla="*/ 232955 w 589665"/>
                <a:gd name="connsiteY46" fmla="*/ 144997 h 524996"/>
                <a:gd name="connsiteX47" fmla="*/ 233029 w 589665"/>
                <a:gd name="connsiteY47" fmla="*/ 144989 h 524996"/>
                <a:gd name="connsiteX48" fmla="*/ 262648 w 589665"/>
                <a:gd name="connsiteY48" fmla="*/ 144989 h 524996"/>
                <a:gd name="connsiteX49" fmla="*/ 262648 w 589665"/>
                <a:gd name="connsiteY49" fmla="*/ 512070 h 524996"/>
                <a:gd name="connsiteX50" fmla="*/ 76965 w 589665"/>
                <a:gd name="connsiteY50" fmla="*/ 512070 h 524996"/>
                <a:gd name="connsiteX51" fmla="*/ 76965 w 589665"/>
                <a:gd name="connsiteY51" fmla="*/ 144989 h 52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89665" h="524996">
                  <a:moveTo>
                    <a:pt x="583305" y="512276"/>
                  </a:moveTo>
                  <a:lnTo>
                    <a:pt x="532121" y="512276"/>
                  </a:lnTo>
                  <a:lnTo>
                    <a:pt x="532121" y="186113"/>
                  </a:lnTo>
                  <a:cubicBezTo>
                    <a:pt x="532121" y="182600"/>
                    <a:pt x="529272" y="179753"/>
                    <a:pt x="525761" y="179753"/>
                  </a:cubicBezTo>
                  <a:lnTo>
                    <a:pt x="275369" y="179753"/>
                  </a:lnTo>
                  <a:lnTo>
                    <a:pt x="275369" y="138629"/>
                  </a:lnTo>
                  <a:cubicBezTo>
                    <a:pt x="275369" y="135116"/>
                    <a:pt x="272522" y="132268"/>
                    <a:pt x="269009" y="132268"/>
                  </a:cubicBezTo>
                  <a:lnTo>
                    <a:pt x="239316" y="132268"/>
                  </a:lnTo>
                  <a:lnTo>
                    <a:pt x="239316" y="6360"/>
                  </a:lnTo>
                  <a:cubicBezTo>
                    <a:pt x="239316" y="2847"/>
                    <a:pt x="236469" y="0"/>
                    <a:pt x="232955" y="0"/>
                  </a:cubicBezTo>
                  <a:lnTo>
                    <a:pt x="106657" y="0"/>
                  </a:lnTo>
                  <a:cubicBezTo>
                    <a:pt x="103144" y="0"/>
                    <a:pt x="100297" y="2847"/>
                    <a:pt x="100297" y="6360"/>
                  </a:cubicBezTo>
                  <a:lnTo>
                    <a:pt x="100297" y="132268"/>
                  </a:lnTo>
                  <a:lnTo>
                    <a:pt x="70604" y="132268"/>
                  </a:lnTo>
                  <a:cubicBezTo>
                    <a:pt x="67091" y="132268"/>
                    <a:pt x="64244" y="135116"/>
                    <a:pt x="64244" y="138629"/>
                  </a:cubicBezTo>
                  <a:lnTo>
                    <a:pt x="64244" y="512276"/>
                  </a:lnTo>
                  <a:lnTo>
                    <a:pt x="6360" y="512276"/>
                  </a:lnTo>
                  <a:cubicBezTo>
                    <a:pt x="2847" y="512276"/>
                    <a:pt x="0" y="515123"/>
                    <a:pt x="0" y="518636"/>
                  </a:cubicBezTo>
                  <a:cubicBezTo>
                    <a:pt x="0" y="522150"/>
                    <a:pt x="2847" y="524997"/>
                    <a:pt x="6360" y="524997"/>
                  </a:cubicBezTo>
                  <a:lnTo>
                    <a:pt x="583305" y="524997"/>
                  </a:lnTo>
                  <a:cubicBezTo>
                    <a:pt x="586819" y="524997"/>
                    <a:pt x="589666" y="522150"/>
                    <a:pt x="589666" y="518636"/>
                  </a:cubicBezTo>
                  <a:cubicBezTo>
                    <a:pt x="589666" y="515123"/>
                    <a:pt x="586819" y="512276"/>
                    <a:pt x="583305" y="512276"/>
                  </a:cubicBezTo>
                  <a:close/>
                  <a:moveTo>
                    <a:pt x="435944" y="512070"/>
                  </a:moveTo>
                  <a:lnTo>
                    <a:pt x="358823" y="512070"/>
                  </a:lnTo>
                  <a:lnTo>
                    <a:pt x="358823" y="399523"/>
                  </a:lnTo>
                  <a:lnTo>
                    <a:pt x="435944" y="399523"/>
                  </a:lnTo>
                  <a:lnTo>
                    <a:pt x="435944" y="512070"/>
                  </a:lnTo>
                  <a:close/>
                  <a:moveTo>
                    <a:pt x="519401" y="192474"/>
                  </a:moveTo>
                  <a:lnTo>
                    <a:pt x="519401" y="512070"/>
                  </a:lnTo>
                  <a:lnTo>
                    <a:pt x="448665" y="512070"/>
                  </a:lnTo>
                  <a:lnTo>
                    <a:pt x="448665" y="393163"/>
                  </a:lnTo>
                  <a:cubicBezTo>
                    <a:pt x="448665" y="389649"/>
                    <a:pt x="445818" y="386802"/>
                    <a:pt x="442305" y="386802"/>
                  </a:cubicBezTo>
                  <a:lnTo>
                    <a:pt x="352462" y="386802"/>
                  </a:lnTo>
                  <a:cubicBezTo>
                    <a:pt x="348949" y="386802"/>
                    <a:pt x="346102" y="389649"/>
                    <a:pt x="346102" y="393163"/>
                  </a:cubicBezTo>
                  <a:lnTo>
                    <a:pt x="346102" y="512070"/>
                  </a:lnTo>
                  <a:lnTo>
                    <a:pt x="275369" y="512070"/>
                  </a:lnTo>
                  <a:lnTo>
                    <a:pt x="275369" y="192474"/>
                  </a:lnTo>
                  <a:lnTo>
                    <a:pt x="519398" y="192474"/>
                  </a:lnTo>
                  <a:close/>
                  <a:moveTo>
                    <a:pt x="113018" y="12721"/>
                  </a:moveTo>
                  <a:lnTo>
                    <a:pt x="226595" y="12721"/>
                  </a:lnTo>
                  <a:lnTo>
                    <a:pt x="226595" y="132268"/>
                  </a:lnTo>
                  <a:lnTo>
                    <a:pt x="113018" y="132268"/>
                  </a:lnTo>
                  <a:lnTo>
                    <a:pt x="113018" y="12721"/>
                  </a:lnTo>
                  <a:close/>
                  <a:moveTo>
                    <a:pt x="76965" y="144989"/>
                  </a:moveTo>
                  <a:lnTo>
                    <a:pt x="106584" y="144989"/>
                  </a:lnTo>
                  <a:cubicBezTo>
                    <a:pt x="106609" y="144989"/>
                    <a:pt x="106632" y="144997"/>
                    <a:pt x="106657" y="144997"/>
                  </a:cubicBezTo>
                  <a:lnTo>
                    <a:pt x="232955" y="144997"/>
                  </a:lnTo>
                  <a:cubicBezTo>
                    <a:pt x="232981" y="144997"/>
                    <a:pt x="233003" y="144989"/>
                    <a:pt x="233029" y="144989"/>
                  </a:cubicBezTo>
                  <a:lnTo>
                    <a:pt x="262648" y="144989"/>
                  </a:lnTo>
                  <a:lnTo>
                    <a:pt x="262648" y="512070"/>
                  </a:lnTo>
                  <a:lnTo>
                    <a:pt x="76965" y="512070"/>
                  </a:lnTo>
                  <a:lnTo>
                    <a:pt x="76965" y="144989"/>
                  </a:lnTo>
                  <a:close/>
                </a:path>
              </a:pathLst>
            </a:custGeom>
            <a:grpFill/>
            <a:ln w="25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fek 1.5 AAA Light" panose="00000400000000000000" pitchFamily="50" charset="-79"/>
                <a:ea typeface="+mn-ea"/>
                <a:cs typeface="Afek 1.5 AAA"/>
              </a:endParaRPr>
            </a:p>
          </p:txBody>
        </p:sp>
        <p:sp>
          <p:nvSpPr>
            <p:cNvPr id="42" name="Freeform 26">
              <a:extLst>
                <a:ext uri="{FF2B5EF4-FFF2-40B4-BE49-F238E27FC236}">
                  <a16:creationId xmlns:a16="http://schemas.microsoft.com/office/drawing/2014/main" id="{103050F1-3098-D0DA-50A6-66EAFA7E3147}"/>
                </a:ext>
              </a:extLst>
            </p:cNvPr>
            <p:cNvSpPr/>
            <p:nvPr/>
          </p:nvSpPr>
          <p:spPr>
            <a:xfrm>
              <a:off x="2599058" y="3144752"/>
              <a:ext cx="66743" cy="66743"/>
            </a:xfrm>
            <a:custGeom>
              <a:avLst/>
              <a:gdLst>
                <a:gd name="connsiteX0" fmla="*/ 60383 w 66743"/>
                <a:gd name="connsiteY0" fmla="*/ 27012 h 66743"/>
                <a:gd name="connsiteX1" fmla="*/ 39733 w 66743"/>
                <a:gd name="connsiteY1" fmla="*/ 27012 h 66743"/>
                <a:gd name="connsiteX2" fmla="*/ 39733 w 66743"/>
                <a:gd name="connsiteY2" fmla="*/ 6360 h 66743"/>
                <a:gd name="connsiteX3" fmla="*/ 33372 w 66743"/>
                <a:gd name="connsiteY3" fmla="*/ 0 h 66743"/>
                <a:gd name="connsiteX4" fmla="*/ 27012 w 66743"/>
                <a:gd name="connsiteY4" fmla="*/ 6360 h 66743"/>
                <a:gd name="connsiteX5" fmla="*/ 27012 w 66743"/>
                <a:gd name="connsiteY5" fmla="*/ 27012 h 66743"/>
                <a:gd name="connsiteX6" fmla="*/ 6360 w 66743"/>
                <a:gd name="connsiteY6" fmla="*/ 27012 h 66743"/>
                <a:gd name="connsiteX7" fmla="*/ 0 w 66743"/>
                <a:gd name="connsiteY7" fmla="*/ 33372 h 66743"/>
                <a:gd name="connsiteX8" fmla="*/ 6360 w 66743"/>
                <a:gd name="connsiteY8" fmla="*/ 39733 h 66743"/>
                <a:gd name="connsiteX9" fmla="*/ 27012 w 66743"/>
                <a:gd name="connsiteY9" fmla="*/ 39733 h 66743"/>
                <a:gd name="connsiteX10" fmla="*/ 27012 w 66743"/>
                <a:gd name="connsiteY10" fmla="*/ 60383 h 66743"/>
                <a:gd name="connsiteX11" fmla="*/ 33372 w 66743"/>
                <a:gd name="connsiteY11" fmla="*/ 66743 h 66743"/>
                <a:gd name="connsiteX12" fmla="*/ 39733 w 66743"/>
                <a:gd name="connsiteY12" fmla="*/ 60383 h 66743"/>
                <a:gd name="connsiteX13" fmla="*/ 39733 w 66743"/>
                <a:gd name="connsiteY13" fmla="*/ 39733 h 66743"/>
                <a:gd name="connsiteX14" fmla="*/ 60383 w 66743"/>
                <a:gd name="connsiteY14" fmla="*/ 39733 h 66743"/>
                <a:gd name="connsiteX15" fmla="*/ 66744 w 66743"/>
                <a:gd name="connsiteY15" fmla="*/ 33372 h 66743"/>
                <a:gd name="connsiteX16" fmla="*/ 60383 w 66743"/>
                <a:gd name="connsiteY16" fmla="*/ 27012 h 6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6743" h="66743">
                  <a:moveTo>
                    <a:pt x="60383" y="27012"/>
                  </a:moveTo>
                  <a:lnTo>
                    <a:pt x="39733" y="27012"/>
                  </a:lnTo>
                  <a:lnTo>
                    <a:pt x="39733" y="6360"/>
                  </a:lnTo>
                  <a:cubicBezTo>
                    <a:pt x="39733" y="2847"/>
                    <a:pt x="36886" y="0"/>
                    <a:pt x="33372" y="0"/>
                  </a:cubicBezTo>
                  <a:cubicBezTo>
                    <a:pt x="29859" y="0"/>
                    <a:pt x="27012" y="2847"/>
                    <a:pt x="27012" y="6360"/>
                  </a:cubicBezTo>
                  <a:lnTo>
                    <a:pt x="27012" y="27012"/>
                  </a:lnTo>
                  <a:lnTo>
                    <a:pt x="6360" y="27012"/>
                  </a:lnTo>
                  <a:cubicBezTo>
                    <a:pt x="2847" y="27012"/>
                    <a:pt x="0" y="29859"/>
                    <a:pt x="0" y="33372"/>
                  </a:cubicBezTo>
                  <a:cubicBezTo>
                    <a:pt x="0" y="36886"/>
                    <a:pt x="2847" y="39733"/>
                    <a:pt x="6360" y="39733"/>
                  </a:cubicBezTo>
                  <a:lnTo>
                    <a:pt x="27012" y="39733"/>
                  </a:lnTo>
                  <a:lnTo>
                    <a:pt x="27012" y="60383"/>
                  </a:lnTo>
                  <a:cubicBezTo>
                    <a:pt x="27012" y="63896"/>
                    <a:pt x="29859" y="66743"/>
                    <a:pt x="33372" y="66743"/>
                  </a:cubicBezTo>
                  <a:cubicBezTo>
                    <a:pt x="36886" y="66743"/>
                    <a:pt x="39733" y="63896"/>
                    <a:pt x="39733" y="60383"/>
                  </a:cubicBezTo>
                  <a:lnTo>
                    <a:pt x="39733" y="39733"/>
                  </a:lnTo>
                  <a:lnTo>
                    <a:pt x="60383" y="39733"/>
                  </a:lnTo>
                  <a:cubicBezTo>
                    <a:pt x="63897" y="39733"/>
                    <a:pt x="66744" y="36886"/>
                    <a:pt x="66744" y="33372"/>
                  </a:cubicBezTo>
                  <a:cubicBezTo>
                    <a:pt x="66744" y="29859"/>
                    <a:pt x="63897" y="27012"/>
                    <a:pt x="60383" y="27012"/>
                  </a:cubicBezTo>
                  <a:close/>
                </a:path>
              </a:pathLst>
            </a:custGeom>
            <a:grpFill/>
            <a:ln w="25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fek 1.5 AAA Light" panose="00000400000000000000" pitchFamily="50" charset="-79"/>
                <a:ea typeface="+mn-ea"/>
                <a:cs typeface="Afek 1.5 AAA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26007E6-C87A-CEA8-CFD6-DB55D1D83B49}"/>
              </a:ext>
            </a:extLst>
          </p:cNvPr>
          <p:cNvGrpSpPr/>
          <p:nvPr/>
        </p:nvGrpSpPr>
        <p:grpSpPr>
          <a:xfrm>
            <a:off x="8939905" y="2167309"/>
            <a:ext cx="1399818" cy="1399816"/>
            <a:chOff x="1465930" y="2443192"/>
            <a:chExt cx="1586523" cy="1586523"/>
          </a:xfrm>
          <a:effectLst>
            <a:glow rad="101600">
              <a:schemeClr val="tx2">
                <a:alpha val="60000"/>
              </a:schemeClr>
            </a:glow>
          </a:effectLst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1D8C431-90E1-D800-1371-65D9D9E9D48D}"/>
                </a:ext>
              </a:extLst>
            </p:cNvPr>
            <p:cNvSpPr/>
            <p:nvPr/>
          </p:nvSpPr>
          <p:spPr>
            <a:xfrm>
              <a:off x="1465930" y="2443192"/>
              <a:ext cx="1586523" cy="1586523"/>
            </a:xfrm>
            <a:prstGeom prst="ellipse">
              <a:avLst/>
            </a:prstGeom>
            <a:gradFill flip="none" rotWithShape="1">
              <a:gsLst>
                <a:gs pos="0">
                  <a:srgbClr val="F3F4F1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  <a:effectLst>
              <a:outerShdw blurRad="76200" dist="762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2350" b="1" i="0" u="none" strike="noStrike" kern="1200" cap="none" spc="-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fek 1.5 AAA" panose="00000500000000000000" pitchFamily="50" charset="-79"/>
                <a:ea typeface="+mn-ea"/>
                <a:cs typeface="Afek 1.5 AAA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7A657E7-A7F3-830F-B0AE-1B735067081D}"/>
                </a:ext>
              </a:extLst>
            </p:cNvPr>
            <p:cNvSpPr/>
            <p:nvPr/>
          </p:nvSpPr>
          <p:spPr>
            <a:xfrm>
              <a:off x="1465930" y="2443192"/>
              <a:ext cx="1586523" cy="1586523"/>
            </a:xfrm>
            <a:prstGeom prst="ellipse">
              <a:avLst/>
            </a:prstGeom>
            <a:gradFill flip="none" rotWithShape="1">
              <a:gsLst>
                <a:gs pos="0">
                  <a:srgbClr val="F7F7F7"/>
                </a:gs>
                <a:gs pos="100000">
                  <a:srgbClr val="F7F7F7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76200" dist="76200" dir="13500000" algn="br" rotWithShape="0">
                <a:schemeClr val="bg1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2350" b="1" i="0" u="none" strike="noStrike" kern="1200" cap="none" spc="-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fek 1.5 AAA" panose="00000500000000000000" pitchFamily="50" charset="-79"/>
                <a:ea typeface="+mn-ea"/>
                <a:cs typeface="Afek 1.5 AAA"/>
              </a:endParaRPr>
            </a:p>
          </p:txBody>
        </p:sp>
      </p:grpSp>
      <p:sp>
        <p:nvSpPr>
          <p:cNvPr id="52" name="Graphic 29">
            <a:extLst>
              <a:ext uri="{FF2B5EF4-FFF2-40B4-BE49-F238E27FC236}">
                <a16:creationId xmlns:a16="http://schemas.microsoft.com/office/drawing/2014/main" id="{CA5AB4DD-94DD-0002-6679-9DE4524ACA9E}"/>
              </a:ext>
            </a:extLst>
          </p:cNvPr>
          <p:cNvSpPr>
            <a:spLocks noChangeAspect="1"/>
          </p:cNvSpPr>
          <p:nvPr/>
        </p:nvSpPr>
        <p:spPr>
          <a:xfrm>
            <a:off x="9363009" y="2588634"/>
            <a:ext cx="553609" cy="553606"/>
          </a:xfrm>
          <a:custGeom>
            <a:avLst/>
            <a:gdLst>
              <a:gd name="connsiteX0" fmla="*/ 394156 w 553609"/>
              <a:gd name="connsiteY0" fmla="*/ 26146 h 553606"/>
              <a:gd name="connsiteX1" fmla="*/ 392324 w 553609"/>
              <a:gd name="connsiteY1" fmla="*/ 25290 h 553606"/>
              <a:gd name="connsiteX2" fmla="*/ 276803 w 553609"/>
              <a:gd name="connsiteY2" fmla="*/ 0 h 553606"/>
              <a:gd name="connsiteX3" fmla="*/ 0 w 553609"/>
              <a:gd name="connsiteY3" fmla="*/ 276804 h 553606"/>
              <a:gd name="connsiteX4" fmla="*/ 276803 w 553609"/>
              <a:gd name="connsiteY4" fmla="*/ 553607 h 553606"/>
              <a:gd name="connsiteX5" fmla="*/ 553609 w 553609"/>
              <a:gd name="connsiteY5" fmla="*/ 276804 h 553606"/>
              <a:gd name="connsiteX6" fmla="*/ 394156 w 553609"/>
              <a:gd name="connsiteY6" fmla="*/ 26146 h 553606"/>
              <a:gd name="connsiteX7" fmla="*/ 494294 w 553609"/>
              <a:gd name="connsiteY7" fmla="*/ 426416 h 553606"/>
              <a:gd name="connsiteX8" fmla="*/ 490486 w 553609"/>
              <a:gd name="connsiteY8" fmla="*/ 424226 h 553606"/>
              <a:gd name="connsiteX9" fmla="*/ 476101 w 553609"/>
              <a:gd name="connsiteY9" fmla="*/ 409848 h 553606"/>
              <a:gd name="connsiteX10" fmla="*/ 473541 w 553609"/>
              <a:gd name="connsiteY10" fmla="*/ 403676 h 553606"/>
              <a:gd name="connsiteX11" fmla="*/ 473541 w 553609"/>
              <a:gd name="connsiteY11" fmla="*/ 371546 h 553606"/>
              <a:gd name="connsiteX12" fmla="*/ 472870 w 553609"/>
              <a:gd name="connsiteY12" fmla="*/ 368702 h 553606"/>
              <a:gd name="connsiteX13" fmla="*/ 437109 w 553609"/>
              <a:gd name="connsiteY13" fmla="*/ 297177 h 553606"/>
              <a:gd name="connsiteX14" fmla="*/ 436188 w 553609"/>
              <a:gd name="connsiteY14" fmla="*/ 293277 h 553606"/>
              <a:gd name="connsiteX15" fmla="*/ 436188 w 553609"/>
              <a:gd name="connsiteY15" fmla="*/ 261203 h 553606"/>
              <a:gd name="connsiteX16" fmla="*/ 433356 w 553609"/>
              <a:gd name="connsiteY16" fmla="*/ 255911 h 553606"/>
              <a:gd name="connsiteX17" fmla="*/ 410016 w 553609"/>
              <a:gd name="connsiteY17" fmla="*/ 240348 h 553606"/>
              <a:gd name="connsiteX18" fmla="*/ 404948 w 553609"/>
              <a:gd name="connsiteY18" fmla="*/ 239468 h 553606"/>
              <a:gd name="connsiteX19" fmla="*/ 373085 w 553609"/>
              <a:gd name="connsiteY19" fmla="*/ 247426 h 553606"/>
              <a:gd name="connsiteX20" fmla="*/ 367523 w 553609"/>
              <a:gd name="connsiteY20" fmla="*/ 246981 h 553606"/>
              <a:gd name="connsiteX21" fmla="*/ 309895 w 553609"/>
              <a:gd name="connsiteY21" fmla="*/ 222254 h 553606"/>
              <a:gd name="connsiteX22" fmla="*/ 304698 w 553609"/>
              <a:gd name="connsiteY22" fmla="*/ 215469 h 553606"/>
              <a:gd name="connsiteX23" fmla="*/ 296767 w 553609"/>
              <a:gd name="connsiteY23" fmla="*/ 159924 h 553606"/>
              <a:gd name="connsiteX24" fmla="*/ 299238 w 553609"/>
              <a:gd name="connsiteY24" fmla="*/ 152521 h 553606"/>
              <a:gd name="connsiteX25" fmla="*/ 321212 w 553609"/>
              <a:gd name="connsiteY25" fmla="*/ 130558 h 553606"/>
              <a:gd name="connsiteX26" fmla="*/ 327379 w 553609"/>
              <a:gd name="connsiteY26" fmla="*/ 128004 h 553606"/>
              <a:gd name="connsiteX27" fmla="*/ 374548 w 553609"/>
              <a:gd name="connsiteY27" fmla="*/ 128004 h 553606"/>
              <a:gd name="connsiteX28" fmla="*/ 381809 w 553609"/>
              <a:gd name="connsiteY28" fmla="*/ 131895 h 553606"/>
              <a:gd name="connsiteX29" fmla="*/ 396303 w 553609"/>
              <a:gd name="connsiteY29" fmla="*/ 153679 h 553606"/>
              <a:gd name="connsiteX30" fmla="*/ 400554 w 553609"/>
              <a:gd name="connsiteY30" fmla="*/ 156431 h 553606"/>
              <a:gd name="connsiteX31" fmla="*/ 452717 w 553609"/>
              <a:gd name="connsiteY31" fmla="*/ 165112 h 553606"/>
              <a:gd name="connsiteX32" fmla="*/ 455862 w 553609"/>
              <a:gd name="connsiteY32" fmla="*/ 164841 h 553606"/>
              <a:gd name="connsiteX33" fmla="*/ 506738 w 553609"/>
              <a:gd name="connsiteY33" fmla="*/ 147048 h 553606"/>
              <a:gd name="connsiteX34" fmla="*/ 540888 w 553609"/>
              <a:gd name="connsiteY34" fmla="*/ 276804 h 553606"/>
              <a:gd name="connsiteX35" fmla="*/ 494294 w 553609"/>
              <a:gd name="connsiteY35" fmla="*/ 426416 h 553606"/>
              <a:gd name="connsiteX36" fmla="*/ 465871 w 553609"/>
              <a:gd name="connsiteY36" fmla="*/ 92634 h 553606"/>
              <a:gd name="connsiteX37" fmla="*/ 462976 w 553609"/>
              <a:gd name="connsiteY37" fmla="*/ 95931 h 553606"/>
              <a:gd name="connsiteX38" fmla="*/ 447789 w 553609"/>
              <a:gd name="connsiteY38" fmla="*/ 106054 h 553606"/>
              <a:gd name="connsiteX39" fmla="*/ 441238 w 553609"/>
              <a:gd name="connsiteY39" fmla="*/ 107347 h 553606"/>
              <a:gd name="connsiteX40" fmla="*/ 398908 w 553609"/>
              <a:gd name="connsiteY40" fmla="*/ 98877 h 553606"/>
              <a:gd name="connsiteX41" fmla="*/ 397868 w 553609"/>
              <a:gd name="connsiteY41" fmla="*/ 98604 h 553606"/>
              <a:gd name="connsiteX42" fmla="*/ 371986 w 553609"/>
              <a:gd name="connsiteY42" fmla="*/ 89988 h 553606"/>
              <a:gd name="connsiteX43" fmla="*/ 368437 w 553609"/>
              <a:gd name="connsiteY43" fmla="*/ 89852 h 553606"/>
              <a:gd name="connsiteX44" fmla="*/ 335337 w 553609"/>
              <a:gd name="connsiteY44" fmla="*/ 98117 h 553606"/>
              <a:gd name="connsiteX45" fmla="*/ 330468 w 553609"/>
              <a:gd name="connsiteY45" fmla="*/ 97928 h 553606"/>
              <a:gd name="connsiteX46" fmla="*/ 315246 w 553609"/>
              <a:gd name="connsiteY46" fmla="*/ 92857 h 553606"/>
              <a:gd name="connsiteX47" fmla="*/ 309944 w 553609"/>
              <a:gd name="connsiteY47" fmla="*/ 87922 h 553606"/>
              <a:gd name="connsiteX48" fmla="*/ 310201 w 553609"/>
              <a:gd name="connsiteY48" fmla="*/ 80681 h 553606"/>
              <a:gd name="connsiteX49" fmla="*/ 321482 w 553609"/>
              <a:gd name="connsiteY49" fmla="*/ 58119 h 553606"/>
              <a:gd name="connsiteX50" fmla="*/ 329285 w 553609"/>
              <a:gd name="connsiteY50" fmla="*/ 53296 h 553606"/>
              <a:gd name="connsiteX51" fmla="*/ 359512 w 553609"/>
              <a:gd name="connsiteY51" fmla="*/ 53296 h 553606"/>
              <a:gd name="connsiteX52" fmla="*/ 362354 w 553609"/>
              <a:gd name="connsiteY52" fmla="*/ 52625 h 553606"/>
              <a:gd name="connsiteX53" fmla="*/ 390581 w 553609"/>
              <a:gd name="connsiteY53" fmla="*/ 38516 h 553606"/>
              <a:gd name="connsiteX54" fmla="*/ 465871 w 553609"/>
              <a:gd name="connsiteY54" fmla="*/ 92634 h 553606"/>
              <a:gd name="connsiteX55" fmla="*/ 181674 w 553609"/>
              <a:gd name="connsiteY55" fmla="*/ 30456 h 553606"/>
              <a:gd name="connsiteX56" fmla="*/ 200761 w 553609"/>
              <a:gd name="connsiteY56" fmla="*/ 43179 h 553606"/>
              <a:gd name="connsiteX57" fmla="*/ 203244 w 553609"/>
              <a:gd name="connsiteY57" fmla="*/ 44160 h 553606"/>
              <a:gd name="connsiteX58" fmla="*/ 247286 w 553609"/>
              <a:gd name="connsiteY58" fmla="*/ 51500 h 553606"/>
              <a:gd name="connsiteX59" fmla="*/ 253328 w 553609"/>
              <a:gd name="connsiteY59" fmla="*/ 55608 h 553606"/>
              <a:gd name="connsiteX60" fmla="*/ 254127 w 553609"/>
              <a:gd name="connsiteY60" fmla="*/ 62872 h 553606"/>
              <a:gd name="connsiteX61" fmla="*/ 249710 w 553609"/>
              <a:gd name="connsiteY61" fmla="*/ 76085 h 553606"/>
              <a:gd name="connsiteX62" fmla="*/ 244200 w 553609"/>
              <a:gd name="connsiteY62" fmla="*/ 81595 h 553606"/>
              <a:gd name="connsiteX63" fmla="*/ 222635 w 553609"/>
              <a:gd name="connsiteY63" fmla="*/ 88795 h 553606"/>
              <a:gd name="connsiteX64" fmla="*/ 219196 w 553609"/>
              <a:gd name="connsiteY64" fmla="*/ 91554 h 553606"/>
              <a:gd name="connsiteX65" fmla="*/ 193464 w 553609"/>
              <a:gd name="connsiteY65" fmla="*/ 134418 h 553606"/>
              <a:gd name="connsiteX66" fmla="*/ 190475 w 553609"/>
              <a:gd name="connsiteY66" fmla="*/ 137410 h 553606"/>
              <a:gd name="connsiteX67" fmla="*/ 147393 w 553609"/>
              <a:gd name="connsiteY67" fmla="*/ 163258 h 553606"/>
              <a:gd name="connsiteX68" fmla="*/ 144141 w 553609"/>
              <a:gd name="connsiteY68" fmla="*/ 164413 h 553606"/>
              <a:gd name="connsiteX69" fmla="*/ 85570 w 553609"/>
              <a:gd name="connsiteY69" fmla="*/ 172778 h 553606"/>
              <a:gd name="connsiteX70" fmla="*/ 80109 w 553609"/>
              <a:gd name="connsiteY70" fmla="*/ 179072 h 553606"/>
              <a:gd name="connsiteX71" fmla="*/ 80100 w 553609"/>
              <a:gd name="connsiteY71" fmla="*/ 199715 h 553606"/>
              <a:gd name="connsiteX72" fmla="*/ 81964 w 553609"/>
              <a:gd name="connsiteY72" fmla="*/ 204213 h 553606"/>
              <a:gd name="connsiteX73" fmla="*/ 96220 w 553609"/>
              <a:gd name="connsiteY73" fmla="*/ 218471 h 553606"/>
              <a:gd name="connsiteX74" fmla="*/ 98776 w 553609"/>
              <a:gd name="connsiteY74" fmla="*/ 224641 h 553606"/>
              <a:gd name="connsiteX75" fmla="*/ 98776 w 553609"/>
              <a:gd name="connsiteY75" fmla="*/ 240684 h 553606"/>
              <a:gd name="connsiteX76" fmla="*/ 98431 w 553609"/>
              <a:gd name="connsiteY76" fmla="*/ 243096 h 553606"/>
              <a:gd name="connsiteX77" fmla="*/ 101321 w 553609"/>
              <a:gd name="connsiteY77" fmla="*/ 250324 h 553606"/>
              <a:gd name="connsiteX78" fmla="*/ 109045 w 553609"/>
              <a:gd name="connsiteY78" fmla="*/ 249339 h 553606"/>
              <a:gd name="connsiteX79" fmla="*/ 118678 w 553609"/>
              <a:gd name="connsiteY79" fmla="*/ 239707 h 553606"/>
              <a:gd name="connsiteX80" fmla="*/ 126243 w 553609"/>
              <a:gd name="connsiteY80" fmla="*/ 237265 h 553606"/>
              <a:gd name="connsiteX81" fmla="*/ 132650 w 553609"/>
              <a:gd name="connsiteY81" fmla="*/ 241976 h 553606"/>
              <a:gd name="connsiteX82" fmla="*/ 143939 w 553609"/>
              <a:gd name="connsiteY82" fmla="*/ 264564 h 553606"/>
              <a:gd name="connsiteX83" fmla="*/ 149629 w 553609"/>
              <a:gd name="connsiteY83" fmla="*/ 268080 h 553606"/>
              <a:gd name="connsiteX84" fmla="*/ 206167 w 553609"/>
              <a:gd name="connsiteY84" fmla="*/ 268080 h 553606"/>
              <a:gd name="connsiteX85" fmla="*/ 213647 w 553609"/>
              <a:gd name="connsiteY85" fmla="*/ 272316 h 553606"/>
              <a:gd name="connsiteX86" fmla="*/ 237272 w 553609"/>
              <a:gd name="connsiteY86" fmla="*/ 311689 h 553606"/>
              <a:gd name="connsiteX87" fmla="*/ 242727 w 553609"/>
              <a:gd name="connsiteY87" fmla="*/ 314775 h 553606"/>
              <a:gd name="connsiteX88" fmla="*/ 265428 w 553609"/>
              <a:gd name="connsiteY88" fmla="*/ 314773 h 553606"/>
              <a:gd name="connsiteX89" fmla="*/ 272173 w 553609"/>
              <a:gd name="connsiteY89" fmla="*/ 317966 h 553606"/>
              <a:gd name="connsiteX90" fmla="*/ 273982 w 553609"/>
              <a:gd name="connsiteY90" fmla="*/ 325206 h 553606"/>
              <a:gd name="connsiteX91" fmla="*/ 267446 w 553609"/>
              <a:gd name="connsiteY91" fmla="*/ 357955 h 553606"/>
              <a:gd name="connsiteX92" fmla="*/ 265059 w 553609"/>
              <a:gd name="connsiteY92" fmla="*/ 362415 h 553606"/>
              <a:gd name="connsiteX93" fmla="*/ 231387 w 553609"/>
              <a:gd name="connsiteY93" fmla="*/ 396087 h 553606"/>
              <a:gd name="connsiteX94" fmla="*/ 229523 w 553609"/>
              <a:gd name="connsiteY94" fmla="*/ 400583 h 553606"/>
              <a:gd name="connsiteX95" fmla="*/ 229512 w 553609"/>
              <a:gd name="connsiteY95" fmla="*/ 421552 h 553606"/>
              <a:gd name="connsiteX96" fmla="*/ 226024 w 553609"/>
              <a:gd name="connsiteY96" fmla="*/ 428528 h 553606"/>
              <a:gd name="connsiteX97" fmla="*/ 194703 w 553609"/>
              <a:gd name="connsiteY97" fmla="*/ 452018 h 553606"/>
              <a:gd name="connsiteX98" fmla="*/ 192159 w 553609"/>
              <a:gd name="connsiteY98" fmla="*/ 457106 h 553606"/>
              <a:gd name="connsiteX99" fmla="*/ 192159 w 553609"/>
              <a:gd name="connsiteY99" fmla="*/ 487965 h 553606"/>
              <a:gd name="connsiteX100" fmla="*/ 188544 w 553609"/>
              <a:gd name="connsiteY100" fmla="*/ 495037 h 553606"/>
              <a:gd name="connsiteX101" fmla="*/ 180690 w 553609"/>
              <a:gd name="connsiteY101" fmla="*/ 496246 h 553606"/>
              <a:gd name="connsiteX102" fmla="*/ 169077 w 553609"/>
              <a:gd name="connsiteY102" fmla="*/ 492399 h 553606"/>
              <a:gd name="connsiteX103" fmla="*/ 163719 w 553609"/>
              <a:gd name="connsiteY103" fmla="*/ 487357 h 553606"/>
              <a:gd name="connsiteX104" fmla="*/ 147321 w 553609"/>
              <a:gd name="connsiteY104" fmla="*/ 446345 h 553606"/>
              <a:gd name="connsiteX105" fmla="*/ 146697 w 553609"/>
              <a:gd name="connsiteY105" fmla="*/ 443103 h 553606"/>
              <a:gd name="connsiteX106" fmla="*/ 146697 w 553609"/>
              <a:gd name="connsiteY106" fmla="*/ 356220 h 553606"/>
              <a:gd name="connsiteX107" fmla="*/ 141585 w 553609"/>
              <a:gd name="connsiteY107" fmla="*/ 349982 h 553606"/>
              <a:gd name="connsiteX108" fmla="*/ 104028 w 553609"/>
              <a:gd name="connsiteY108" fmla="*/ 342464 h 553606"/>
              <a:gd name="connsiteX109" fmla="*/ 97942 w 553609"/>
              <a:gd name="connsiteY109" fmla="*/ 337818 h 553606"/>
              <a:gd name="connsiteX110" fmla="*/ 82253 w 553609"/>
              <a:gd name="connsiteY110" fmla="*/ 306525 h 553606"/>
              <a:gd name="connsiteX111" fmla="*/ 81328 w 553609"/>
              <a:gd name="connsiteY111" fmla="*/ 302617 h 553606"/>
              <a:gd name="connsiteX112" fmla="*/ 81328 w 553609"/>
              <a:gd name="connsiteY112" fmla="*/ 280671 h 553606"/>
              <a:gd name="connsiteX113" fmla="*/ 83882 w 553609"/>
              <a:gd name="connsiteY113" fmla="*/ 274501 h 553606"/>
              <a:gd name="connsiteX114" fmla="*/ 98739 w 553609"/>
              <a:gd name="connsiteY114" fmla="*/ 259646 h 553606"/>
              <a:gd name="connsiteX115" fmla="*/ 99720 w 553609"/>
              <a:gd name="connsiteY115" fmla="*/ 251914 h 553606"/>
              <a:gd name="connsiteX116" fmla="*/ 92475 w 553609"/>
              <a:gd name="connsiteY116" fmla="*/ 249039 h 553606"/>
              <a:gd name="connsiteX117" fmla="*/ 85210 w 553609"/>
              <a:gd name="connsiteY117" fmla="*/ 247940 h 553606"/>
              <a:gd name="connsiteX118" fmla="*/ 46365 w 553609"/>
              <a:gd name="connsiteY118" fmla="*/ 222038 h 553606"/>
              <a:gd name="connsiteX119" fmla="*/ 42968 w 553609"/>
              <a:gd name="connsiteY119" fmla="*/ 217659 h 553606"/>
              <a:gd name="connsiteX120" fmla="*/ 31186 w 553609"/>
              <a:gd name="connsiteY120" fmla="*/ 179779 h 553606"/>
              <a:gd name="connsiteX121" fmla="*/ 181674 w 553609"/>
              <a:gd name="connsiteY121" fmla="*/ 30456 h 553606"/>
              <a:gd name="connsiteX122" fmla="*/ 276803 w 553609"/>
              <a:gd name="connsiteY122" fmla="*/ 540886 h 553606"/>
              <a:gd name="connsiteX123" fmla="*/ 12721 w 553609"/>
              <a:gd name="connsiteY123" fmla="*/ 276804 h 553606"/>
              <a:gd name="connsiteX124" fmla="*/ 24139 w 553609"/>
              <a:gd name="connsiteY124" fmla="*/ 199952 h 553606"/>
              <a:gd name="connsiteX125" fmla="*/ 30861 w 553609"/>
              <a:gd name="connsiteY125" fmla="*/ 221560 h 553606"/>
              <a:gd name="connsiteX126" fmla="*/ 39306 w 553609"/>
              <a:gd name="connsiteY126" fmla="*/ 232619 h 553606"/>
              <a:gd name="connsiteX127" fmla="*/ 78151 w 553609"/>
              <a:gd name="connsiteY127" fmla="*/ 258524 h 553606"/>
              <a:gd name="connsiteX128" fmla="*/ 80507 w 553609"/>
              <a:gd name="connsiteY128" fmla="*/ 259887 h 553606"/>
              <a:gd name="connsiteX129" fmla="*/ 74887 w 553609"/>
              <a:gd name="connsiteY129" fmla="*/ 265508 h 553606"/>
              <a:gd name="connsiteX130" fmla="*/ 68607 w 553609"/>
              <a:gd name="connsiteY130" fmla="*/ 280671 h 553606"/>
              <a:gd name="connsiteX131" fmla="*/ 68607 w 553609"/>
              <a:gd name="connsiteY131" fmla="*/ 302617 h 553606"/>
              <a:gd name="connsiteX132" fmla="*/ 70882 w 553609"/>
              <a:gd name="connsiteY132" fmla="*/ 312226 h 553606"/>
              <a:gd name="connsiteX133" fmla="*/ 86570 w 553609"/>
              <a:gd name="connsiteY133" fmla="*/ 343519 h 553606"/>
              <a:gd name="connsiteX134" fmla="*/ 101531 w 553609"/>
              <a:gd name="connsiteY134" fmla="*/ 354935 h 553606"/>
              <a:gd name="connsiteX135" fmla="*/ 133976 w 553609"/>
              <a:gd name="connsiteY135" fmla="*/ 361433 h 553606"/>
              <a:gd name="connsiteX136" fmla="*/ 133976 w 553609"/>
              <a:gd name="connsiteY136" fmla="*/ 443103 h 553606"/>
              <a:gd name="connsiteX137" fmla="*/ 135508 w 553609"/>
              <a:gd name="connsiteY137" fmla="*/ 451064 h 553606"/>
              <a:gd name="connsiteX138" fmla="*/ 151908 w 553609"/>
              <a:gd name="connsiteY138" fmla="*/ 492079 h 553606"/>
              <a:gd name="connsiteX139" fmla="*/ 165078 w 553609"/>
              <a:gd name="connsiteY139" fmla="*/ 504476 h 553606"/>
              <a:gd name="connsiteX140" fmla="*/ 176690 w 553609"/>
              <a:gd name="connsiteY140" fmla="*/ 508321 h 553606"/>
              <a:gd name="connsiteX141" fmla="*/ 183435 w 553609"/>
              <a:gd name="connsiteY141" fmla="*/ 509409 h 553606"/>
              <a:gd name="connsiteX142" fmla="*/ 195993 w 553609"/>
              <a:gd name="connsiteY142" fmla="*/ 505349 h 553606"/>
              <a:gd name="connsiteX143" fmla="*/ 204880 w 553609"/>
              <a:gd name="connsiteY143" fmla="*/ 487965 h 553606"/>
              <a:gd name="connsiteX144" fmla="*/ 204880 w 553609"/>
              <a:gd name="connsiteY144" fmla="*/ 460287 h 553606"/>
              <a:gd name="connsiteX145" fmla="*/ 233657 w 553609"/>
              <a:gd name="connsiteY145" fmla="*/ 438704 h 553606"/>
              <a:gd name="connsiteX146" fmla="*/ 242233 w 553609"/>
              <a:gd name="connsiteY146" fmla="*/ 421554 h 553606"/>
              <a:gd name="connsiteX147" fmla="*/ 242243 w 553609"/>
              <a:gd name="connsiteY147" fmla="*/ 403221 h 553606"/>
              <a:gd name="connsiteX148" fmla="*/ 274053 w 553609"/>
              <a:gd name="connsiteY148" fmla="*/ 371409 h 553606"/>
              <a:gd name="connsiteX149" fmla="*/ 279920 w 553609"/>
              <a:gd name="connsiteY149" fmla="*/ 360443 h 553606"/>
              <a:gd name="connsiteX150" fmla="*/ 286456 w 553609"/>
              <a:gd name="connsiteY150" fmla="*/ 327695 h 553606"/>
              <a:gd name="connsiteX151" fmla="*/ 282011 w 553609"/>
              <a:gd name="connsiteY151" fmla="*/ 309898 h 553606"/>
              <a:gd name="connsiteX152" fmla="*/ 265426 w 553609"/>
              <a:gd name="connsiteY152" fmla="*/ 302052 h 553606"/>
              <a:gd name="connsiteX153" fmla="*/ 246327 w 553609"/>
              <a:gd name="connsiteY153" fmla="*/ 302055 h 553606"/>
              <a:gd name="connsiteX154" fmla="*/ 224554 w 553609"/>
              <a:gd name="connsiteY154" fmla="*/ 265770 h 553606"/>
              <a:gd name="connsiteX155" fmla="*/ 206167 w 553609"/>
              <a:gd name="connsiteY155" fmla="*/ 255359 h 553606"/>
              <a:gd name="connsiteX156" fmla="*/ 153561 w 553609"/>
              <a:gd name="connsiteY156" fmla="*/ 255359 h 553606"/>
              <a:gd name="connsiteX157" fmla="*/ 144029 w 553609"/>
              <a:gd name="connsiteY157" fmla="*/ 236288 h 553606"/>
              <a:gd name="connsiteX158" fmla="*/ 128282 w 553609"/>
              <a:gd name="connsiteY158" fmla="*/ 224709 h 553606"/>
              <a:gd name="connsiteX159" fmla="*/ 111496 w 553609"/>
              <a:gd name="connsiteY159" fmla="*/ 229093 h 553606"/>
              <a:gd name="connsiteX160" fmla="*/ 111496 w 553609"/>
              <a:gd name="connsiteY160" fmla="*/ 224641 h 553606"/>
              <a:gd name="connsiteX161" fmla="*/ 105214 w 553609"/>
              <a:gd name="connsiteY161" fmla="*/ 209477 h 553606"/>
              <a:gd name="connsiteX162" fmla="*/ 92823 w 553609"/>
              <a:gd name="connsiteY162" fmla="*/ 197085 h 553606"/>
              <a:gd name="connsiteX163" fmla="*/ 92828 w 553609"/>
              <a:gd name="connsiteY163" fmla="*/ 184590 h 553606"/>
              <a:gd name="connsiteX164" fmla="*/ 145942 w 553609"/>
              <a:gd name="connsiteY164" fmla="*/ 177006 h 553606"/>
              <a:gd name="connsiteX165" fmla="*/ 153940 w 553609"/>
              <a:gd name="connsiteY165" fmla="*/ 174164 h 553606"/>
              <a:gd name="connsiteX166" fmla="*/ 197018 w 553609"/>
              <a:gd name="connsiteY166" fmla="*/ 148318 h 553606"/>
              <a:gd name="connsiteX167" fmla="*/ 204373 w 553609"/>
              <a:gd name="connsiteY167" fmla="*/ 140964 h 553606"/>
              <a:gd name="connsiteX168" fmla="*/ 228892 w 553609"/>
              <a:gd name="connsiteY168" fmla="*/ 100116 h 553606"/>
              <a:gd name="connsiteX169" fmla="*/ 248230 w 553609"/>
              <a:gd name="connsiteY169" fmla="*/ 93660 h 553606"/>
              <a:gd name="connsiteX170" fmla="*/ 261775 w 553609"/>
              <a:gd name="connsiteY170" fmla="*/ 80118 h 553606"/>
              <a:gd name="connsiteX171" fmla="*/ 266192 w 553609"/>
              <a:gd name="connsiteY171" fmla="*/ 66904 h 553606"/>
              <a:gd name="connsiteX172" fmla="*/ 264230 w 553609"/>
              <a:gd name="connsiteY172" fmla="*/ 49052 h 553606"/>
              <a:gd name="connsiteX173" fmla="*/ 249380 w 553609"/>
              <a:gd name="connsiteY173" fmla="*/ 38953 h 553606"/>
              <a:gd name="connsiteX174" fmla="*/ 206681 w 553609"/>
              <a:gd name="connsiteY174" fmla="*/ 31837 h 553606"/>
              <a:gd name="connsiteX175" fmla="*/ 196670 w 553609"/>
              <a:gd name="connsiteY175" fmla="*/ 25163 h 553606"/>
              <a:gd name="connsiteX176" fmla="*/ 276803 w 553609"/>
              <a:gd name="connsiteY176" fmla="*/ 12721 h 553606"/>
              <a:gd name="connsiteX177" fmla="*/ 375459 w 553609"/>
              <a:gd name="connsiteY177" fmla="*/ 31853 h 553606"/>
              <a:gd name="connsiteX178" fmla="*/ 358011 w 553609"/>
              <a:gd name="connsiteY178" fmla="*/ 40575 h 553606"/>
              <a:gd name="connsiteX179" fmla="*/ 329285 w 553609"/>
              <a:gd name="connsiteY179" fmla="*/ 40575 h 553606"/>
              <a:gd name="connsiteX180" fmla="*/ 310104 w 553609"/>
              <a:gd name="connsiteY180" fmla="*/ 52430 h 553606"/>
              <a:gd name="connsiteX181" fmla="*/ 298823 w 553609"/>
              <a:gd name="connsiteY181" fmla="*/ 74990 h 553606"/>
              <a:gd name="connsiteX182" fmla="*/ 298192 w 553609"/>
              <a:gd name="connsiteY182" fmla="*/ 92790 h 553606"/>
              <a:gd name="connsiteX183" fmla="*/ 311226 w 553609"/>
              <a:gd name="connsiteY183" fmla="*/ 104927 h 553606"/>
              <a:gd name="connsiteX184" fmla="*/ 326445 w 553609"/>
              <a:gd name="connsiteY184" fmla="*/ 109997 h 553606"/>
              <a:gd name="connsiteX185" fmla="*/ 338421 w 553609"/>
              <a:gd name="connsiteY185" fmla="*/ 110458 h 553606"/>
              <a:gd name="connsiteX186" fmla="*/ 369724 w 553609"/>
              <a:gd name="connsiteY186" fmla="*/ 102641 h 553606"/>
              <a:gd name="connsiteX187" fmla="*/ 393866 w 553609"/>
              <a:gd name="connsiteY187" fmla="*/ 110679 h 553606"/>
              <a:gd name="connsiteX188" fmla="*/ 396412 w 553609"/>
              <a:gd name="connsiteY188" fmla="*/ 111352 h 553606"/>
              <a:gd name="connsiteX189" fmla="*/ 438737 w 553609"/>
              <a:gd name="connsiteY189" fmla="*/ 119821 h 553606"/>
              <a:gd name="connsiteX190" fmla="*/ 442950 w 553609"/>
              <a:gd name="connsiteY190" fmla="*/ 120240 h 553606"/>
              <a:gd name="connsiteX191" fmla="*/ 454847 w 553609"/>
              <a:gd name="connsiteY191" fmla="*/ 116637 h 553606"/>
              <a:gd name="connsiteX192" fmla="*/ 470031 w 553609"/>
              <a:gd name="connsiteY192" fmla="*/ 106516 h 553606"/>
              <a:gd name="connsiteX193" fmla="*/ 474770 w 553609"/>
              <a:gd name="connsiteY193" fmla="*/ 102227 h 553606"/>
              <a:gd name="connsiteX194" fmla="*/ 500062 w 553609"/>
              <a:gd name="connsiteY194" fmla="*/ 135907 h 553606"/>
              <a:gd name="connsiteX195" fmla="*/ 453198 w 553609"/>
              <a:gd name="connsiteY195" fmla="*/ 152295 h 553606"/>
              <a:gd name="connsiteX196" fmla="*/ 405365 w 553609"/>
              <a:gd name="connsiteY196" fmla="*/ 144334 h 553606"/>
              <a:gd name="connsiteX197" fmla="*/ 392400 w 553609"/>
              <a:gd name="connsiteY197" fmla="*/ 124848 h 553606"/>
              <a:gd name="connsiteX198" fmla="*/ 374548 w 553609"/>
              <a:gd name="connsiteY198" fmla="*/ 115283 h 553606"/>
              <a:gd name="connsiteX199" fmla="*/ 327379 w 553609"/>
              <a:gd name="connsiteY199" fmla="*/ 115283 h 553606"/>
              <a:gd name="connsiteX200" fmla="*/ 312221 w 553609"/>
              <a:gd name="connsiteY200" fmla="*/ 121561 h 553606"/>
              <a:gd name="connsiteX201" fmla="*/ 290244 w 553609"/>
              <a:gd name="connsiteY201" fmla="*/ 143523 h 553606"/>
              <a:gd name="connsiteX202" fmla="*/ 284176 w 553609"/>
              <a:gd name="connsiteY202" fmla="*/ 161721 h 553606"/>
              <a:gd name="connsiteX203" fmla="*/ 292104 w 553609"/>
              <a:gd name="connsiteY203" fmla="*/ 217268 h 553606"/>
              <a:gd name="connsiteX204" fmla="*/ 304878 w 553609"/>
              <a:gd name="connsiteY204" fmla="*/ 233942 h 553606"/>
              <a:gd name="connsiteX205" fmla="*/ 362509 w 553609"/>
              <a:gd name="connsiteY205" fmla="*/ 258674 h 553606"/>
              <a:gd name="connsiteX206" fmla="*/ 376158 w 553609"/>
              <a:gd name="connsiteY206" fmla="*/ 259768 h 553606"/>
              <a:gd name="connsiteX207" fmla="*/ 405302 w 553609"/>
              <a:gd name="connsiteY207" fmla="*/ 252492 h 553606"/>
              <a:gd name="connsiteX208" fmla="*/ 423467 w 553609"/>
              <a:gd name="connsiteY208" fmla="*/ 264607 h 553606"/>
              <a:gd name="connsiteX209" fmla="*/ 423467 w 553609"/>
              <a:gd name="connsiteY209" fmla="*/ 293277 h 553606"/>
              <a:gd name="connsiteX210" fmla="*/ 425734 w 553609"/>
              <a:gd name="connsiteY210" fmla="*/ 302874 h 553606"/>
              <a:gd name="connsiteX211" fmla="*/ 460821 w 553609"/>
              <a:gd name="connsiteY211" fmla="*/ 373047 h 553606"/>
              <a:gd name="connsiteX212" fmla="*/ 460821 w 553609"/>
              <a:gd name="connsiteY212" fmla="*/ 403676 h 553606"/>
              <a:gd name="connsiteX213" fmla="*/ 467107 w 553609"/>
              <a:gd name="connsiteY213" fmla="*/ 418845 h 553606"/>
              <a:gd name="connsiteX214" fmla="*/ 481492 w 553609"/>
              <a:gd name="connsiteY214" fmla="*/ 433222 h 553606"/>
              <a:gd name="connsiteX215" fmla="*/ 486596 w 553609"/>
              <a:gd name="connsiteY215" fmla="*/ 437002 h 553606"/>
              <a:gd name="connsiteX216" fmla="*/ 276803 w 553609"/>
              <a:gd name="connsiteY216" fmla="*/ 540886 h 553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553609" h="553606">
                <a:moveTo>
                  <a:pt x="394156" y="26146"/>
                </a:moveTo>
                <a:cubicBezTo>
                  <a:pt x="393588" y="25764"/>
                  <a:pt x="392975" y="25474"/>
                  <a:pt x="392324" y="25290"/>
                </a:cubicBezTo>
                <a:cubicBezTo>
                  <a:pt x="357146" y="9068"/>
                  <a:pt x="318016" y="0"/>
                  <a:pt x="276803" y="0"/>
                </a:cubicBezTo>
                <a:cubicBezTo>
                  <a:pt x="124174" y="0"/>
                  <a:pt x="0" y="124174"/>
                  <a:pt x="0" y="276804"/>
                </a:cubicBezTo>
                <a:cubicBezTo>
                  <a:pt x="0" y="429433"/>
                  <a:pt x="124174" y="553607"/>
                  <a:pt x="276803" y="553607"/>
                </a:cubicBezTo>
                <a:cubicBezTo>
                  <a:pt x="429433" y="553607"/>
                  <a:pt x="553609" y="429433"/>
                  <a:pt x="553609" y="276804"/>
                </a:cubicBezTo>
                <a:cubicBezTo>
                  <a:pt x="553609" y="166103"/>
                  <a:pt x="488277" y="70389"/>
                  <a:pt x="394156" y="26146"/>
                </a:cubicBezTo>
                <a:close/>
                <a:moveTo>
                  <a:pt x="494294" y="426416"/>
                </a:moveTo>
                <a:cubicBezTo>
                  <a:pt x="492872" y="426017"/>
                  <a:pt x="491557" y="425297"/>
                  <a:pt x="490486" y="424226"/>
                </a:cubicBezTo>
                <a:lnTo>
                  <a:pt x="476101" y="409848"/>
                </a:lnTo>
                <a:cubicBezTo>
                  <a:pt x="474450" y="408200"/>
                  <a:pt x="473541" y="406007"/>
                  <a:pt x="473541" y="403676"/>
                </a:cubicBezTo>
                <a:lnTo>
                  <a:pt x="473541" y="371546"/>
                </a:lnTo>
                <a:cubicBezTo>
                  <a:pt x="473541" y="370559"/>
                  <a:pt x="473312" y="369584"/>
                  <a:pt x="472870" y="368702"/>
                </a:cubicBezTo>
                <a:lnTo>
                  <a:pt x="437109" y="297177"/>
                </a:lnTo>
                <a:cubicBezTo>
                  <a:pt x="436506" y="295977"/>
                  <a:pt x="436188" y="294628"/>
                  <a:pt x="436188" y="293277"/>
                </a:cubicBezTo>
                <a:lnTo>
                  <a:pt x="436188" y="261203"/>
                </a:lnTo>
                <a:cubicBezTo>
                  <a:pt x="436188" y="259076"/>
                  <a:pt x="435127" y="257091"/>
                  <a:pt x="433356" y="255911"/>
                </a:cubicBezTo>
                <a:lnTo>
                  <a:pt x="410016" y="240348"/>
                </a:lnTo>
                <a:cubicBezTo>
                  <a:pt x="408525" y="239353"/>
                  <a:pt x="406683" y="239035"/>
                  <a:pt x="404948" y="239468"/>
                </a:cubicBezTo>
                <a:lnTo>
                  <a:pt x="373085" y="247426"/>
                </a:lnTo>
                <a:cubicBezTo>
                  <a:pt x="371235" y="247887"/>
                  <a:pt x="369261" y="247726"/>
                  <a:pt x="367523" y="246981"/>
                </a:cubicBezTo>
                <a:lnTo>
                  <a:pt x="309895" y="222254"/>
                </a:lnTo>
                <a:cubicBezTo>
                  <a:pt x="307117" y="221061"/>
                  <a:pt x="305125" y="218463"/>
                  <a:pt x="304698" y="215469"/>
                </a:cubicBezTo>
                <a:lnTo>
                  <a:pt x="296767" y="159924"/>
                </a:lnTo>
                <a:cubicBezTo>
                  <a:pt x="296383" y="157220"/>
                  <a:pt x="297304" y="154453"/>
                  <a:pt x="299238" y="152521"/>
                </a:cubicBezTo>
                <a:lnTo>
                  <a:pt x="321212" y="130558"/>
                </a:lnTo>
                <a:cubicBezTo>
                  <a:pt x="322861" y="128911"/>
                  <a:pt x="325051" y="128004"/>
                  <a:pt x="327379" y="128004"/>
                </a:cubicBezTo>
                <a:lnTo>
                  <a:pt x="374548" y="128004"/>
                </a:lnTo>
                <a:cubicBezTo>
                  <a:pt x="377474" y="128004"/>
                  <a:pt x="380188" y="129458"/>
                  <a:pt x="381809" y="131895"/>
                </a:cubicBezTo>
                <a:lnTo>
                  <a:pt x="396303" y="153679"/>
                </a:lnTo>
                <a:cubicBezTo>
                  <a:pt x="397280" y="155145"/>
                  <a:pt x="398819" y="156141"/>
                  <a:pt x="400554" y="156431"/>
                </a:cubicBezTo>
                <a:lnTo>
                  <a:pt x="452717" y="165112"/>
                </a:lnTo>
                <a:cubicBezTo>
                  <a:pt x="453768" y="165284"/>
                  <a:pt x="454852" y="165193"/>
                  <a:pt x="455862" y="164841"/>
                </a:cubicBezTo>
                <a:lnTo>
                  <a:pt x="506738" y="147048"/>
                </a:lnTo>
                <a:cubicBezTo>
                  <a:pt x="528462" y="185394"/>
                  <a:pt x="540888" y="229673"/>
                  <a:pt x="540888" y="276804"/>
                </a:cubicBezTo>
                <a:cubicBezTo>
                  <a:pt x="540888" y="332307"/>
                  <a:pt x="523662" y="383857"/>
                  <a:pt x="494294" y="426416"/>
                </a:cubicBezTo>
                <a:close/>
                <a:moveTo>
                  <a:pt x="465871" y="92634"/>
                </a:moveTo>
                <a:cubicBezTo>
                  <a:pt x="465202" y="93942"/>
                  <a:pt x="464240" y="95087"/>
                  <a:pt x="462976" y="95931"/>
                </a:cubicBezTo>
                <a:lnTo>
                  <a:pt x="447789" y="106054"/>
                </a:lnTo>
                <a:cubicBezTo>
                  <a:pt x="445876" y="107329"/>
                  <a:pt x="443505" y="107807"/>
                  <a:pt x="441238" y="107347"/>
                </a:cubicBezTo>
                <a:lnTo>
                  <a:pt x="398908" y="98877"/>
                </a:lnTo>
                <a:cubicBezTo>
                  <a:pt x="398552" y="98807"/>
                  <a:pt x="398196" y="98712"/>
                  <a:pt x="397868" y="98604"/>
                </a:cubicBezTo>
                <a:lnTo>
                  <a:pt x="371986" y="89988"/>
                </a:lnTo>
                <a:cubicBezTo>
                  <a:pt x="370838" y="89606"/>
                  <a:pt x="369607" y="89558"/>
                  <a:pt x="368437" y="89852"/>
                </a:cubicBezTo>
                <a:lnTo>
                  <a:pt x="335337" y="98117"/>
                </a:lnTo>
                <a:cubicBezTo>
                  <a:pt x="333732" y="98521"/>
                  <a:pt x="332045" y="98456"/>
                  <a:pt x="330468" y="97928"/>
                </a:cubicBezTo>
                <a:lnTo>
                  <a:pt x="315246" y="92857"/>
                </a:lnTo>
                <a:cubicBezTo>
                  <a:pt x="312844" y="92059"/>
                  <a:pt x="310913" y="90258"/>
                  <a:pt x="309944" y="87922"/>
                </a:cubicBezTo>
                <a:cubicBezTo>
                  <a:pt x="308974" y="85582"/>
                  <a:pt x="309069" y="82943"/>
                  <a:pt x="310201" y="80681"/>
                </a:cubicBezTo>
                <a:lnTo>
                  <a:pt x="321482" y="58119"/>
                </a:lnTo>
                <a:cubicBezTo>
                  <a:pt x="322970" y="55145"/>
                  <a:pt x="325959" y="53296"/>
                  <a:pt x="329285" y="53296"/>
                </a:cubicBezTo>
                <a:lnTo>
                  <a:pt x="359512" y="53296"/>
                </a:lnTo>
                <a:cubicBezTo>
                  <a:pt x="360499" y="53296"/>
                  <a:pt x="361471" y="53066"/>
                  <a:pt x="362354" y="52625"/>
                </a:cubicBezTo>
                <a:lnTo>
                  <a:pt x="390581" y="38516"/>
                </a:lnTo>
                <a:cubicBezTo>
                  <a:pt x="418806" y="52048"/>
                  <a:pt x="444263" y="70457"/>
                  <a:pt x="465871" y="92634"/>
                </a:cubicBezTo>
                <a:close/>
                <a:moveTo>
                  <a:pt x="181674" y="30456"/>
                </a:moveTo>
                <a:lnTo>
                  <a:pt x="200761" y="43179"/>
                </a:lnTo>
                <a:cubicBezTo>
                  <a:pt x="201511" y="43678"/>
                  <a:pt x="202356" y="44013"/>
                  <a:pt x="203244" y="44160"/>
                </a:cubicBezTo>
                <a:lnTo>
                  <a:pt x="247286" y="51500"/>
                </a:lnTo>
                <a:cubicBezTo>
                  <a:pt x="249810" y="51921"/>
                  <a:pt x="252013" y="53419"/>
                  <a:pt x="253328" y="55608"/>
                </a:cubicBezTo>
                <a:cubicBezTo>
                  <a:pt x="254646" y="57800"/>
                  <a:pt x="254939" y="60448"/>
                  <a:pt x="254127" y="62872"/>
                </a:cubicBezTo>
                <a:lnTo>
                  <a:pt x="249710" y="76085"/>
                </a:lnTo>
                <a:cubicBezTo>
                  <a:pt x="248845" y="78671"/>
                  <a:pt x="246785" y="80730"/>
                  <a:pt x="244200" y="81595"/>
                </a:cubicBezTo>
                <a:lnTo>
                  <a:pt x="222635" y="88795"/>
                </a:lnTo>
                <a:cubicBezTo>
                  <a:pt x="221195" y="89275"/>
                  <a:pt x="219977" y="90254"/>
                  <a:pt x="219196" y="91554"/>
                </a:cubicBezTo>
                <a:lnTo>
                  <a:pt x="193464" y="134418"/>
                </a:lnTo>
                <a:cubicBezTo>
                  <a:pt x="192731" y="135641"/>
                  <a:pt x="191696" y="136676"/>
                  <a:pt x="190475" y="137410"/>
                </a:cubicBezTo>
                <a:lnTo>
                  <a:pt x="147393" y="163258"/>
                </a:lnTo>
                <a:cubicBezTo>
                  <a:pt x="146393" y="163859"/>
                  <a:pt x="145297" y="164248"/>
                  <a:pt x="144141" y="164413"/>
                </a:cubicBezTo>
                <a:lnTo>
                  <a:pt x="85570" y="172778"/>
                </a:lnTo>
                <a:cubicBezTo>
                  <a:pt x="82438" y="173223"/>
                  <a:pt x="80110" y="175907"/>
                  <a:pt x="80109" y="179072"/>
                </a:cubicBezTo>
                <a:lnTo>
                  <a:pt x="80100" y="199715"/>
                </a:lnTo>
                <a:cubicBezTo>
                  <a:pt x="80099" y="201402"/>
                  <a:pt x="80770" y="203023"/>
                  <a:pt x="81964" y="204213"/>
                </a:cubicBezTo>
                <a:lnTo>
                  <a:pt x="96220" y="218471"/>
                </a:lnTo>
                <a:cubicBezTo>
                  <a:pt x="97869" y="220120"/>
                  <a:pt x="98776" y="222310"/>
                  <a:pt x="98776" y="224641"/>
                </a:cubicBezTo>
                <a:lnTo>
                  <a:pt x="98776" y="240684"/>
                </a:lnTo>
                <a:cubicBezTo>
                  <a:pt x="98776" y="241485"/>
                  <a:pt x="98660" y="242297"/>
                  <a:pt x="98431" y="243096"/>
                </a:cubicBezTo>
                <a:cubicBezTo>
                  <a:pt x="97635" y="245882"/>
                  <a:pt x="98823" y="248853"/>
                  <a:pt x="101321" y="250324"/>
                </a:cubicBezTo>
                <a:cubicBezTo>
                  <a:pt x="103823" y="251794"/>
                  <a:pt x="106996" y="251387"/>
                  <a:pt x="109045" y="249339"/>
                </a:cubicBezTo>
                <a:lnTo>
                  <a:pt x="118678" y="239707"/>
                </a:lnTo>
                <a:cubicBezTo>
                  <a:pt x="120654" y="237728"/>
                  <a:pt x="123479" y="236809"/>
                  <a:pt x="126243" y="237265"/>
                </a:cubicBezTo>
                <a:cubicBezTo>
                  <a:pt x="129005" y="237712"/>
                  <a:pt x="131400" y="239473"/>
                  <a:pt x="132650" y="241976"/>
                </a:cubicBezTo>
                <a:lnTo>
                  <a:pt x="143939" y="264564"/>
                </a:lnTo>
                <a:cubicBezTo>
                  <a:pt x="145017" y="266719"/>
                  <a:pt x="147219" y="268080"/>
                  <a:pt x="149629" y="268080"/>
                </a:cubicBezTo>
                <a:lnTo>
                  <a:pt x="206167" y="268080"/>
                </a:lnTo>
                <a:cubicBezTo>
                  <a:pt x="209212" y="268080"/>
                  <a:pt x="212080" y="269703"/>
                  <a:pt x="213647" y="272316"/>
                </a:cubicBezTo>
                <a:lnTo>
                  <a:pt x="237272" y="311689"/>
                </a:lnTo>
                <a:cubicBezTo>
                  <a:pt x="238419" y="313605"/>
                  <a:pt x="240490" y="314775"/>
                  <a:pt x="242727" y="314775"/>
                </a:cubicBezTo>
                <a:lnTo>
                  <a:pt x="265428" y="314773"/>
                </a:lnTo>
                <a:cubicBezTo>
                  <a:pt x="268051" y="314773"/>
                  <a:pt x="270509" y="315936"/>
                  <a:pt x="272173" y="317966"/>
                </a:cubicBezTo>
                <a:cubicBezTo>
                  <a:pt x="273837" y="319993"/>
                  <a:pt x="274496" y="322632"/>
                  <a:pt x="273982" y="325206"/>
                </a:cubicBezTo>
                <a:lnTo>
                  <a:pt x="267446" y="357955"/>
                </a:lnTo>
                <a:cubicBezTo>
                  <a:pt x="267108" y="359649"/>
                  <a:pt x="266283" y="361191"/>
                  <a:pt x="265059" y="362415"/>
                </a:cubicBezTo>
                <a:lnTo>
                  <a:pt x="231387" y="396087"/>
                </a:lnTo>
                <a:cubicBezTo>
                  <a:pt x="230194" y="397280"/>
                  <a:pt x="229525" y="398896"/>
                  <a:pt x="229523" y="400583"/>
                </a:cubicBezTo>
                <a:lnTo>
                  <a:pt x="229512" y="421552"/>
                </a:lnTo>
                <a:cubicBezTo>
                  <a:pt x="229512" y="424282"/>
                  <a:pt x="228210" y="426889"/>
                  <a:pt x="226024" y="428528"/>
                </a:cubicBezTo>
                <a:lnTo>
                  <a:pt x="194703" y="452018"/>
                </a:lnTo>
                <a:cubicBezTo>
                  <a:pt x="193103" y="453221"/>
                  <a:pt x="192159" y="455104"/>
                  <a:pt x="192159" y="457106"/>
                </a:cubicBezTo>
                <a:lnTo>
                  <a:pt x="192159" y="487965"/>
                </a:lnTo>
                <a:cubicBezTo>
                  <a:pt x="192159" y="490758"/>
                  <a:pt x="190805" y="493402"/>
                  <a:pt x="188544" y="495037"/>
                </a:cubicBezTo>
                <a:cubicBezTo>
                  <a:pt x="186292" y="496663"/>
                  <a:pt x="183333" y="497116"/>
                  <a:pt x="180690" y="496246"/>
                </a:cubicBezTo>
                <a:lnTo>
                  <a:pt x="169077" y="492399"/>
                </a:lnTo>
                <a:cubicBezTo>
                  <a:pt x="166630" y="491590"/>
                  <a:pt x="164677" y="489751"/>
                  <a:pt x="163719" y="487357"/>
                </a:cubicBezTo>
                <a:lnTo>
                  <a:pt x="147321" y="446345"/>
                </a:lnTo>
                <a:cubicBezTo>
                  <a:pt x="146907" y="445309"/>
                  <a:pt x="146697" y="444218"/>
                  <a:pt x="146697" y="443103"/>
                </a:cubicBezTo>
                <a:lnTo>
                  <a:pt x="146697" y="356220"/>
                </a:lnTo>
                <a:cubicBezTo>
                  <a:pt x="146697" y="353187"/>
                  <a:pt x="144558" y="350577"/>
                  <a:pt x="141585" y="349982"/>
                </a:cubicBezTo>
                <a:lnTo>
                  <a:pt x="104028" y="342464"/>
                </a:lnTo>
                <a:cubicBezTo>
                  <a:pt x="101374" y="341932"/>
                  <a:pt x="99156" y="340237"/>
                  <a:pt x="97942" y="337818"/>
                </a:cubicBezTo>
                <a:lnTo>
                  <a:pt x="82253" y="306525"/>
                </a:lnTo>
                <a:cubicBezTo>
                  <a:pt x="81648" y="305316"/>
                  <a:pt x="81328" y="303965"/>
                  <a:pt x="81328" y="302617"/>
                </a:cubicBezTo>
                <a:lnTo>
                  <a:pt x="81328" y="280671"/>
                </a:lnTo>
                <a:cubicBezTo>
                  <a:pt x="81328" y="278340"/>
                  <a:pt x="82236" y="276150"/>
                  <a:pt x="83882" y="274501"/>
                </a:cubicBezTo>
                <a:lnTo>
                  <a:pt x="98739" y="259646"/>
                </a:lnTo>
                <a:cubicBezTo>
                  <a:pt x="100792" y="257593"/>
                  <a:pt x="101195" y="254412"/>
                  <a:pt x="99720" y="251914"/>
                </a:cubicBezTo>
                <a:cubicBezTo>
                  <a:pt x="98243" y="249416"/>
                  <a:pt x="95271" y="248225"/>
                  <a:pt x="92475" y="249039"/>
                </a:cubicBezTo>
                <a:cubicBezTo>
                  <a:pt x="89701" y="249841"/>
                  <a:pt x="87283" y="249321"/>
                  <a:pt x="85210" y="247940"/>
                </a:cubicBezTo>
                <a:lnTo>
                  <a:pt x="46365" y="222038"/>
                </a:lnTo>
                <a:cubicBezTo>
                  <a:pt x="44759" y="220964"/>
                  <a:pt x="43538" y="219369"/>
                  <a:pt x="42968" y="217659"/>
                </a:cubicBezTo>
                <a:lnTo>
                  <a:pt x="31186" y="179779"/>
                </a:lnTo>
                <a:cubicBezTo>
                  <a:pt x="58273" y="111449"/>
                  <a:pt x="113091" y="57031"/>
                  <a:pt x="181674" y="30456"/>
                </a:cubicBezTo>
                <a:close/>
                <a:moveTo>
                  <a:pt x="276803" y="540886"/>
                </a:moveTo>
                <a:cubicBezTo>
                  <a:pt x="131188" y="540886"/>
                  <a:pt x="12721" y="422422"/>
                  <a:pt x="12721" y="276804"/>
                </a:cubicBezTo>
                <a:cubicBezTo>
                  <a:pt x="12721" y="250082"/>
                  <a:pt x="16725" y="224282"/>
                  <a:pt x="24139" y="199952"/>
                </a:cubicBezTo>
                <a:lnTo>
                  <a:pt x="30861" y="221560"/>
                </a:lnTo>
                <a:cubicBezTo>
                  <a:pt x="32359" y="226058"/>
                  <a:pt x="35358" y="229983"/>
                  <a:pt x="39306" y="232619"/>
                </a:cubicBezTo>
                <a:lnTo>
                  <a:pt x="78151" y="258524"/>
                </a:lnTo>
                <a:cubicBezTo>
                  <a:pt x="78912" y="259030"/>
                  <a:pt x="79698" y="259485"/>
                  <a:pt x="80507" y="259887"/>
                </a:cubicBezTo>
                <a:lnTo>
                  <a:pt x="74887" y="265508"/>
                </a:lnTo>
                <a:cubicBezTo>
                  <a:pt x="70837" y="269558"/>
                  <a:pt x="68607" y="274944"/>
                  <a:pt x="68607" y="280671"/>
                </a:cubicBezTo>
                <a:lnTo>
                  <a:pt x="68607" y="302617"/>
                </a:lnTo>
                <a:cubicBezTo>
                  <a:pt x="68607" y="305934"/>
                  <a:pt x="69394" y="309260"/>
                  <a:pt x="70882" y="312226"/>
                </a:cubicBezTo>
                <a:lnTo>
                  <a:pt x="86570" y="343519"/>
                </a:lnTo>
                <a:cubicBezTo>
                  <a:pt x="89553" y="349468"/>
                  <a:pt x="95005" y="353627"/>
                  <a:pt x="101531" y="354935"/>
                </a:cubicBezTo>
                <a:lnTo>
                  <a:pt x="133976" y="361433"/>
                </a:lnTo>
                <a:lnTo>
                  <a:pt x="133976" y="443103"/>
                </a:lnTo>
                <a:cubicBezTo>
                  <a:pt x="133976" y="445838"/>
                  <a:pt x="134491" y="448515"/>
                  <a:pt x="135508" y="451064"/>
                </a:cubicBezTo>
                <a:lnTo>
                  <a:pt x="151908" y="492079"/>
                </a:lnTo>
                <a:cubicBezTo>
                  <a:pt x="154262" y="497966"/>
                  <a:pt x="159062" y="502484"/>
                  <a:pt x="165078" y="504476"/>
                </a:cubicBezTo>
                <a:lnTo>
                  <a:pt x="176690" y="508321"/>
                </a:lnTo>
                <a:cubicBezTo>
                  <a:pt x="178871" y="509043"/>
                  <a:pt x="181138" y="509409"/>
                  <a:pt x="183435" y="509409"/>
                </a:cubicBezTo>
                <a:cubicBezTo>
                  <a:pt x="187971" y="509409"/>
                  <a:pt x="192314" y="508005"/>
                  <a:pt x="195993" y="505349"/>
                </a:cubicBezTo>
                <a:cubicBezTo>
                  <a:pt x="201560" y="501329"/>
                  <a:pt x="204880" y="494829"/>
                  <a:pt x="204880" y="487965"/>
                </a:cubicBezTo>
                <a:lnTo>
                  <a:pt x="204880" y="460287"/>
                </a:lnTo>
                <a:lnTo>
                  <a:pt x="233657" y="438704"/>
                </a:lnTo>
                <a:cubicBezTo>
                  <a:pt x="239028" y="434677"/>
                  <a:pt x="242233" y="428263"/>
                  <a:pt x="242233" y="421554"/>
                </a:cubicBezTo>
                <a:lnTo>
                  <a:pt x="242243" y="403221"/>
                </a:lnTo>
                <a:lnTo>
                  <a:pt x="274053" y="371409"/>
                </a:lnTo>
                <a:cubicBezTo>
                  <a:pt x="277060" y="368404"/>
                  <a:pt x="279088" y="364611"/>
                  <a:pt x="279920" y="360443"/>
                </a:cubicBezTo>
                <a:lnTo>
                  <a:pt x="286456" y="327695"/>
                </a:lnTo>
                <a:cubicBezTo>
                  <a:pt x="287718" y="321370"/>
                  <a:pt x="286097" y="314882"/>
                  <a:pt x="282011" y="309898"/>
                </a:cubicBezTo>
                <a:cubicBezTo>
                  <a:pt x="277923" y="304912"/>
                  <a:pt x="271878" y="302052"/>
                  <a:pt x="265426" y="302052"/>
                </a:cubicBezTo>
                <a:lnTo>
                  <a:pt x="246327" y="302055"/>
                </a:lnTo>
                <a:lnTo>
                  <a:pt x="224554" y="265770"/>
                </a:lnTo>
                <a:cubicBezTo>
                  <a:pt x="220702" y="259348"/>
                  <a:pt x="213655" y="255359"/>
                  <a:pt x="206167" y="255359"/>
                </a:cubicBezTo>
                <a:lnTo>
                  <a:pt x="153561" y="255359"/>
                </a:lnTo>
                <a:lnTo>
                  <a:pt x="144029" y="236288"/>
                </a:lnTo>
                <a:cubicBezTo>
                  <a:pt x="140956" y="230138"/>
                  <a:pt x="135068" y="225811"/>
                  <a:pt x="128282" y="224709"/>
                </a:cubicBezTo>
                <a:cubicBezTo>
                  <a:pt x="122295" y="223735"/>
                  <a:pt x="116188" y="225363"/>
                  <a:pt x="111496" y="229093"/>
                </a:cubicBezTo>
                <a:lnTo>
                  <a:pt x="111496" y="224641"/>
                </a:lnTo>
                <a:cubicBezTo>
                  <a:pt x="111496" y="218911"/>
                  <a:pt x="109265" y="213525"/>
                  <a:pt x="105214" y="209477"/>
                </a:cubicBezTo>
                <a:lnTo>
                  <a:pt x="92823" y="197085"/>
                </a:lnTo>
                <a:lnTo>
                  <a:pt x="92828" y="184590"/>
                </a:lnTo>
                <a:lnTo>
                  <a:pt x="145942" y="177006"/>
                </a:lnTo>
                <a:cubicBezTo>
                  <a:pt x="148789" y="176599"/>
                  <a:pt x="151480" y="175642"/>
                  <a:pt x="153940" y="174164"/>
                </a:cubicBezTo>
                <a:lnTo>
                  <a:pt x="197018" y="148318"/>
                </a:lnTo>
                <a:cubicBezTo>
                  <a:pt x="200025" y="146515"/>
                  <a:pt x="202567" y="143972"/>
                  <a:pt x="204373" y="140964"/>
                </a:cubicBezTo>
                <a:lnTo>
                  <a:pt x="228892" y="100116"/>
                </a:lnTo>
                <a:lnTo>
                  <a:pt x="248230" y="93660"/>
                </a:lnTo>
                <a:cubicBezTo>
                  <a:pt x="254588" y="91535"/>
                  <a:pt x="259651" y="86473"/>
                  <a:pt x="261775" y="80118"/>
                </a:cubicBezTo>
                <a:lnTo>
                  <a:pt x="266192" y="66904"/>
                </a:lnTo>
                <a:cubicBezTo>
                  <a:pt x="268184" y="60946"/>
                  <a:pt x="267469" y="54439"/>
                  <a:pt x="264230" y="49052"/>
                </a:cubicBezTo>
                <a:cubicBezTo>
                  <a:pt x="260991" y="43668"/>
                  <a:pt x="255580" y="39987"/>
                  <a:pt x="249380" y="38953"/>
                </a:cubicBezTo>
                <a:lnTo>
                  <a:pt x="206681" y="31837"/>
                </a:lnTo>
                <a:lnTo>
                  <a:pt x="196670" y="25163"/>
                </a:lnTo>
                <a:cubicBezTo>
                  <a:pt x="221956" y="17093"/>
                  <a:pt x="248876" y="12721"/>
                  <a:pt x="276803" y="12721"/>
                </a:cubicBezTo>
                <a:cubicBezTo>
                  <a:pt x="311666" y="12721"/>
                  <a:pt x="344962" y="19526"/>
                  <a:pt x="375459" y="31853"/>
                </a:cubicBezTo>
                <a:lnTo>
                  <a:pt x="358011" y="40575"/>
                </a:lnTo>
                <a:lnTo>
                  <a:pt x="329285" y="40575"/>
                </a:lnTo>
                <a:cubicBezTo>
                  <a:pt x="321108" y="40575"/>
                  <a:pt x="313760" y="45118"/>
                  <a:pt x="310104" y="52430"/>
                </a:cubicBezTo>
                <a:lnTo>
                  <a:pt x="298823" y="74990"/>
                </a:lnTo>
                <a:cubicBezTo>
                  <a:pt x="296040" y="80551"/>
                  <a:pt x="295811" y="87040"/>
                  <a:pt x="298192" y="92790"/>
                </a:cubicBezTo>
                <a:cubicBezTo>
                  <a:pt x="300574" y="98537"/>
                  <a:pt x="305324" y="102961"/>
                  <a:pt x="311226" y="104927"/>
                </a:cubicBezTo>
                <a:lnTo>
                  <a:pt x="326445" y="109997"/>
                </a:lnTo>
                <a:cubicBezTo>
                  <a:pt x="330323" y="111290"/>
                  <a:pt x="334464" y="111450"/>
                  <a:pt x="338421" y="110458"/>
                </a:cubicBezTo>
                <a:lnTo>
                  <a:pt x="369724" y="102641"/>
                </a:lnTo>
                <a:lnTo>
                  <a:pt x="393866" y="110679"/>
                </a:lnTo>
                <a:cubicBezTo>
                  <a:pt x="394698" y="110953"/>
                  <a:pt x="395552" y="111179"/>
                  <a:pt x="396412" y="111352"/>
                </a:cubicBezTo>
                <a:lnTo>
                  <a:pt x="438737" y="119821"/>
                </a:lnTo>
                <a:cubicBezTo>
                  <a:pt x="440124" y="120099"/>
                  <a:pt x="441541" y="120240"/>
                  <a:pt x="442950" y="120240"/>
                </a:cubicBezTo>
                <a:cubicBezTo>
                  <a:pt x="447199" y="120240"/>
                  <a:pt x="451313" y="118993"/>
                  <a:pt x="454847" y="116637"/>
                </a:cubicBezTo>
                <a:lnTo>
                  <a:pt x="470031" y="106516"/>
                </a:lnTo>
                <a:cubicBezTo>
                  <a:pt x="471842" y="105308"/>
                  <a:pt x="473432" y="103862"/>
                  <a:pt x="474770" y="102227"/>
                </a:cubicBezTo>
                <a:cubicBezTo>
                  <a:pt x="484057" y="112745"/>
                  <a:pt x="492524" y="124003"/>
                  <a:pt x="500062" y="135907"/>
                </a:cubicBezTo>
                <a:lnTo>
                  <a:pt x="453198" y="152295"/>
                </a:lnTo>
                <a:lnTo>
                  <a:pt x="405365" y="144334"/>
                </a:lnTo>
                <a:lnTo>
                  <a:pt x="392400" y="124848"/>
                </a:lnTo>
                <a:cubicBezTo>
                  <a:pt x="388416" y="118858"/>
                  <a:pt x="381743" y="115283"/>
                  <a:pt x="374548" y="115283"/>
                </a:cubicBezTo>
                <a:lnTo>
                  <a:pt x="327379" y="115283"/>
                </a:lnTo>
                <a:cubicBezTo>
                  <a:pt x="321655" y="115283"/>
                  <a:pt x="316269" y="117512"/>
                  <a:pt x="312221" y="121561"/>
                </a:cubicBezTo>
                <a:lnTo>
                  <a:pt x="290244" y="143523"/>
                </a:lnTo>
                <a:cubicBezTo>
                  <a:pt x="285494" y="148271"/>
                  <a:pt x="283225" y="155074"/>
                  <a:pt x="284176" y="161721"/>
                </a:cubicBezTo>
                <a:lnTo>
                  <a:pt x="292104" y="217268"/>
                </a:lnTo>
                <a:cubicBezTo>
                  <a:pt x="293155" y="224623"/>
                  <a:pt x="298050" y="231014"/>
                  <a:pt x="304878" y="233942"/>
                </a:cubicBezTo>
                <a:lnTo>
                  <a:pt x="362509" y="258674"/>
                </a:lnTo>
                <a:cubicBezTo>
                  <a:pt x="366781" y="260503"/>
                  <a:pt x="371625" y="260895"/>
                  <a:pt x="376158" y="259768"/>
                </a:cubicBezTo>
                <a:lnTo>
                  <a:pt x="405302" y="252492"/>
                </a:lnTo>
                <a:lnTo>
                  <a:pt x="423467" y="264607"/>
                </a:lnTo>
                <a:lnTo>
                  <a:pt x="423467" y="293277"/>
                </a:lnTo>
                <a:cubicBezTo>
                  <a:pt x="423467" y="296595"/>
                  <a:pt x="424253" y="299917"/>
                  <a:pt x="425734" y="302874"/>
                </a:cubicBezTo>
                <a:lnTo>
                  <a:pt x="460821" y="373047"/>
                </a:lnTo>
                <a:lnTo>
                  <a:pt x="460821" y="403676"/>
                </a:lnTo>
                <a:cubicBezTo>
                  <a:pt x="460821" y="409403"/>
                  <a:pt x="463054" y="414789"/>
                  <a:pt x="467107" y="418845"/>
                </a:cubicBezTo>
                <a:lnTo>
                  <a:pt x="481492" y="433222"/>
                </a:lnTo>
                <a:cubicBezTo>
                  <a:pt x="483021" y="434748"/>
                  <a:pt x="484738" y="436015"/>
                  <a:pt x="486596" y="437002"/>
                </a:cubicBezTo>
                <a:cubicBezTo>
                  <a:pt x="438295" y="500105"/>
                  <a:pt x="362229" y="540886"/>
                  <a:pt x="276803" y="540886"/>
                </a:cubicBezTo>
                <a:close/>
              </a:path>
            </a:pathLst>
          </a:custGeom>
          <a:solidFill>
            <a:srgbClr val="00A03B"/>
          </a:solidFill>
          <a:ln w="252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Afek 1.5 AAA Light" panose="00000400000000000000" pitchFamily="50" charset="-79"/>
              <a:ea typeface="+mn-ea"/>
              <a:cs typeface="Afek 1.5 AAA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CA20454-AA1C-76A2-4AA7-7F39ADC25CAA}"/>
              </a:ext>
            </a:extLst>
          </p:cNvPr>
          <p:cNvGrpSpPr/>
          <p:nvPr/>
        </p:nvGrpSpPr>
        <p:grpSpPr>
          <a:xfrm>
            <a:off x="5330287" y="2167309"/>
            <a:ext cx="1399818" cy="1399816"/>
            <a:chOff x="1465930" y="2443192"/>
            <a:chExt cx="1586523" cy="1586523"/>
          </a:xfrm>
          <a:effectLst>
            <a:glow rad="101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1060F9A-AAFC-AF7D-3200-9024784AF6DB}"/>
                </a:ext>
              </a:extLst>
            </p:cNvPr>
            <p:cNvSpPr/>
            <p:nvPr/>
          </p:nvSpPr>
          <p:spPr>
            <a:xfrm>
              <a:off x="1465930" y="2443192"/>
              <a:ext cx="1586523" cy="1586523"/>
            </a:xfrm>
            <a:prstGeom prst="ellipse">
              <a:avLst/>
            </a:prstGeom>
            <a:gradFill flip="none" rotWithShape="1">
              <a:gsLst>
                <a:gs pos="0">
                  <a:srgbClr val="F3F4F1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  <a:effectLst>
              <a:outerShdw blurRad="76200" dist="762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2350" b="1" i="0" u="none" strike="noStrike" kern="1200" cap="none" spc="-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fek 1.5 AAA" panose="00000500000000000000" pitchFamily="50" charset="-79"/>
                <a:ea typeface="+mn-ea"/>
                <a:cs typeface="Afek 1.5 AAA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9891FA1-5002-0819-E039-3CC9D222AC65}"/>
                </a:ext>
              </a:extLst>
            </p:cNvPr>
            <p:cNvSpPr/>
            <p:nvPr/>
          </p:nvSpPr>
          <p:spPr>
            <a:xfrm>
              <a:off x="1465930" y="2443192"/>
              <a:ext cx="1586523" cy="1586523"/>
            </a:xfrm>
            <a:prstGeom prst="ellipse">
              <a:avLst/>
            </a:prstGeom>
            <a:gradFill flip="none" rotWithShape="1">
              <a:gsLst>
                <a:gs pos="0">
                  <a:srgbClr val="F7F7F7"/>
                </a:gs>
                <a:gs pos="100000">
                  <a:srgbClr val="F7F7F7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76200" dist="76200" dir="13500000" algn="br" rotWithShape="0">
                <a:schemeClr val="bg1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L" sz="2350" b="1" i="0" u="none" strike="noStrike" kern="1200" cap="none" spc="-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fek 1.5 AAA" panose="00000500000000000000" pitchFamily="50" charset="-79"/>
                <a:ea typeface="+mn-ea"/>
                <a:cs typeface="Afek 1.5 AAA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9C199AD-D56F-5264-3714-B75FAAD914AC}"/>
              </a:ext>
            </a:extLst>
          </p:cNvPr>
          <p:cNvGrpSpPr>
            <a:grpSpLocks noChangeAspect="1"/>
          </p:cNvGrpSpPr>
          <p:nvPr/>
        </p:nvGrpSpPr>
        <p:grpSpPr>
          <a:xfrm>
            <a:off x="5770626" y="2577529"/>
            <a:ext cx="519139" cy="536060"/>
            <a:chOff x="2471928" y="4821199"/>
            <a:chExt cx="571053" cy="589666"/>
          </a:xfrm>
          <a:solidFill>
            <a:srgbClr val="00648C"/>
          </a:solidFill>
        </p:grpSpPr>
        <p:sp>
          <p:nvSpPr>
            <p:cNvPr id="73" name="Freeform 41">
              <a:extLst>
                <a:ext uri="{FF2B5EF4-FFF2-40B4-BE49-F238E27FC236}">
                  <a16:creationId xmlns:a16="http://schemas.microsoft.com/office/drawing/2014/main" id="{39C9464D-F416-D72D-5033-6F41D6E5AF0F}"/>
                </a:ext>
              </a:extLst>
            </p:cNvPr>
            <p:cNvSpPr/>
            <p:nvPr/>
          </p:nvSpPr>
          <p:spPr>
            <a:xfrm>
              <a:off x="2630188" y="4998005"/>
              <a:ext cx="412793" cy="412860"/>
            </a:xfrm>
            <a:custGeom>
              <a:avLst/>
              <a:gdLst>
                <a:gd name="connsiteX0" fmla="*/ 406558 w 412793"/>
                <a:gd name="connsiteY0" fmla="*/ 46528 h 412860"/>
                <a:gd name="connsiteX1" fmla="*/ 251580 w 412793"/>
                <a:gd name="connsiteY1" fmla="*/ 946 h 412860"/>
                <a:gd name="connsiteX2" fmla="*/ 244901 w 412793"/>
                <a:gd name="connsiteY2" fmla="*/ 946 h 412860"/>
                <a:gd name="connsiteX3" fmla="*/ 89921 w 412793"/>
                <a:gd name="connsiteY3" fmla="*/ 46528 h 412860"/>
                <a:gd name="connsiteX4" fmla="*/ 83685 w 412793"/>
                <a:gd name="connsiteY4" fmla="*/ 52888 h 412860"/>
                <a:gd name="connsiteX5" fmla="*/ 83685 w 412793"/>
                <a:gd name="connsiteY5" fmla="*/ 93168 h 412860"/>
                <a:gd name="connsiteX6" fmla="*/ 6360 w 412793"/>
                <a:gd name="connsiteY6" fmla="*/ 93168 h 412860"/>
                <a:gd name="connsiteX7" fmla="*/ 0 w 412793"/>
                <a:gd name="connsiteY7" fmla="*/ 99528 h 412860"/>
                <a:gd name="connsiteX8" fmla="*/ 6360 w 412793"/>
                <a:gd name="connsiteY8" fmla="*/ 105889 h 412860"/>
                <a:gd name="connsiteX9" fmla="*/ 83685 w 412793"/>
                <a:gd name="connsiteY9" fmla="*/ 105889 h 412860"/>
                <a:gd name="connsiteX10" fmla="*/ 83685 w 412793"/>
                <a:gd name="connsiteY10" fmla="*/ 158306 h 412860"/>
                <a:gd name="connsiteX11" fmla="*/ 6360 w 412793"/>
                <a:gd name="connsiteY11" fmla="*/ 158306 h 412860"/>
                <a:gd name="connsiteX12" fmla="*/ 0 w 412793"/>
                <a:gd name="connsiteY12" fmla="*/ 164667 h 412860"/>
                <a:gd name="connsiteX13" fmla="*/ 6360 w 412793"/>
                <a:gd name="connsiteY13" fmla="*/ 171027 h 412860"/>
                <a:gd name="connsiteX14" fmla="*/ 83685 w 412793"/>
                <a:gd name="connsiteY14" fmla="*/ 171027 h 412860"/>
                <a:gd name="connsiteX15" fmla="*/ 83685 w 412793"/>
                <a:gd name="connsiteY15" fmla="*/ 198066 h 412860"/>
                <a:gd name="connsiteX16" fmla="*/ 85629 w 412793"/>
                <a:gd name="connsiteY16" fmla="*/ 223447 h 412860"/>
                <a:gd name="connsiteX17" fmla="*/ 6360 w 412793"/>
                <a:gd name="connsiteY17" fmla="*/ 223447 h 412860"/>
                <a:gd name="connsiteX18" fmla="*/ 0 w 412793"/>
                <a:gd name="connsiteY18" fmla="*/ 229807 h 412860"/>
                <a:gd name="connsiteX19" fmla="*/ 6360 w 412793"/>
                <a:gd name="connsiteY19" fmla="*/ 236168 h 412860"/>
                <a:gd name="connsiteX20" fmla="*/ 87939 w 412793"/>
                <a:gd name="connsiteY20" fmla="*/ 236168 h 412860"/>
                <a:gd name="connsiteX21" fmla="*/ 148192 w 412793"/>
                <a:gd name="connsiteY21" fmla="*/ 333266 h 412860"/>
                <a:gd name="connsiteX22" fmla="*/ 244225 w 412793"/>
                <a:gd name="connsiteY22" fmla="*/ 411433 h 412860"/>
                <a:gd name="connsiteX23" fmla="*/ 248239 w 412793"/>
                <a:gd name="connsiteY23" fmla="*/ 412861 h 412860"/>
                <a:gd name="connsiteX24" fmla="*/ 252249 w 412793"/>
                <a:gd name="connsiteY24" fmla="*/ 411441 h 412860"/>
                <a:gd name="connsiteX25" fmla="*/ 348286 w 412793"/>
                <a:gd name="connsiteY25" fmla="*/ 333549 h 412860"/>
                <a:gd name="connsiteX26" fmla="*/ 412794 w 412793"/>
                <a:gd name="connsiteY26" fmla="*/ 198334 h 412860"/>
                <a:gd name="connsiteX27" fmla="*/ 412794 w 412793"/>
                <a:gd name="connsiteY27" fmla="*/ 52888 h 412860"/>
                <a:gd name="connsiteX28" fmla="*/ 406558 w 412793"/>
                <a:gd name="connsiteY28" fmla="*/ 46528 h 412860"/>
                <a:gd name="connsiteX29" fmla="*/ 400073 w 412793"/>
                <a:gd name="connsiteY29" fmla="*/ 198321 h 412860"/>
                <a:gd name="connsiteX30" fmla="*/ 340267 w 412793"/>
                <a:gd name="connsiteY30" fmla="*/ 323672 h 412860"/>
                <a:gd name="connsiteX31" fmla="*/ 248247 w 412793"/>
                <a:gd name="connsiteY31" fmla="*/ 398305 h 412860"/>
                <a:gd name="connsiteX32" fmla="*/ 156219 w 412793"/>
                <a:gd name="connsiteY32" fmla="*/ 323397 h 412860"/>
                <a:gd name="connsiteX33" fmla="*/ 96406 w 412793"/>
                <a:gd name="connsiteY33" fmla="*/ 198056 h 412860"/>
                <a:gd name="connsiteX34" fmla="*/ 96406 w 412793"/>
                <a:gd name="connsiteY34" fmla="*/ 165333 h 412860"/>
                <a:gd name="connsiteX35" fmla="*/ 96472 w 412793"/>
                <a:gd name="connsiteY35" fmla="*/ 164667 h 412860"/>
                <a:gd name="connsiteX36" fmla="*/ 96406 w 412793"/>
                <a:gd name="connsiteY36" fmla="*/ 164003 h 412860"/>
                <a:gd name="connsiteX37" fmla="*/ 96406 w 412793"/>
                <a:gd name="connsiteY37" fmla="*/ 100195 h 412860"/>
                <a:gd name="connsiteX38" fmla="*/ 96472 w 412793"/>
                <a:gd name="connsiteY38" fmla="*/ 99528 h 412860"/>
                <a:gd name="connsiteX39" fmla="*/ 96406 w 412793"/>
                <a:gd name="connsiteY39" fmla="*/ 98862 h 412860"/>
                <a:gd name="connsiteX40" fmla="*/ 96406 w 412793"/>
                <a:gd name="connsiteY40" fmla="*/ 59066 h 412860"/>
                <a:gd name="connsiteX41" fmla="*/ 248239 w 412793"/>
                <a:gd name="connsiteY41" fmla="*/ 13805 h 412860"/>
                <a:gd name="connsiteX42" fmla="*/ 400073 w 412793"/>
                <a:gd name="connsiteY42" fmla="*/ 59066 h 412860"/>
                <a:gd name="connsiteX43" fmla="*/ 400073 w 412793"/>
                <a:gd name="connsiteY43" fmla="*/ 198321 h 41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412793" h="412860">
                  <a:moveTo>
                    <a:pt x="406558" y="46528"/>
                  </a:moveTo>
                  <a:cubicBezTo>
                    <a:pt x="351802" y="45462"/>
                    <a:pt x="298209" y="29701"/>
                    <a:pt x="251580" y="946"/>
                  </a:cubicBezTo>
                  <a:cubicBezTo>
                    <a:pt x="249532" y="-315"/>
                    <a:pt x="246949" y="-315"/>
                    <a:pt x="244901" y="946"/>
                  </a:cubicBezTo>
                  <a:cubicBezTo>
                    <a:pt x="198272" y="29701"/>
                    <a:pt x="144679" y="45465"/>
                    <a:pt x="89921" y="46528"/>
                  </a:cubicBezTo>
                  <a:cubicBezTo>
                    <a:pt x="86458" y="46597"/>
                    <a:pt x="83685" y="49423"/>
                    <a:pt x="83685" y="52888"/>
                  </a:cubicBezTo>
                  <a:lnTo>
                    <a:pt x="83685" y="93168"/>
                  </a:lnTo>
                  <a:lnTo>
                    <a:pt x="6360" y="93168"/>
                  </a:lnTo>
                  <a:cubicBezTo>
                    <a:pt x="2847" y="93168"/>
                    <a:pt x="0" y="96015"/>
                    <a:pt x="0" y="99528"/>
                  </a:cubicBezTo>
                  <a:cubicBezTo>
                    <a:pt x="0" y="103042"/>
                    <a:pt x="2847" y="105889"/>
                    <a:pt x="6360" y="105889"/>
                  </a:cubicBezTo>
                  <a:lnTo>
                    <a:pt x="83685" y="105889"/>
                  </a:lnTo>
                  <a:lnTo>
                    <a:pt x="83685" y="158306"/>
                  </a:lnTo>
                  <a:lnTo>
                    <a:pt x="6360" y="158306"/>
                  </a:lnTo>
                  <a:cubicBezTo>
                    <a:pt x="2847" y="158306"/>
                    <a:pt x="0" y="161156"/>
                    <a:pt x="0" y="164667"/>
                  </a:cubicBezTo>
                  <a:cubicBezTo>
                    <a:pt x="0" y="168180"/>
                    <a:pt x="2847" y="171027"/>
                    <a:pt x="6360" y="171027"/>
                  </a:cubicBezTo>
                  <a:lnTo>
                    <a:pt x="83685" y="171027"/>
                  </a:lnTo>
                  <a:lnTo>
                    <a:pt x="83685" y="198066"/>
                  </a:lnTo>
                  <a:cubicBezTo>
                    <a:pt x="83700" y="206640"/>
                    <a:pt x="84400" y="215107"/>
                    <a:pt x="85629" y="223447"/>
                  </a:cubicBezTo>
                  <a:lnTo>
                    <a:pt x="6360" y="223447"/>
                  </a:lnTo>
                  <a:cubicBezTo>
                    <a:pt x="2847" y="223447"/>
                    <a:pt x="0" y="226294"/>
                    <a:pt x="0" y="229807"/>
                  </a:cubicBezTo>
                  <a:cubicBezTo>
                    <a:pt x="0" y="233318"/>
                    <a:pt x="2847" y="236168"/>
                    <a:pt x="6360" y="236168"/>
                  </a:cubicBezTo>
                  <a:lnTo>
                    <a:pt x="87939" y="236168"/>
                  </a:lnTo>
                  <a:cubicBezTo>
                    <a:pt x="96429" y="274048"/>
                    <a:pt x="117365" y="308221"/>
                    <a:pt x="148192" y="333266"/>
                  </a:cubicBezTo>
                  <a:lnTo>
                    <a:pt x="244225" y="411433"/>
                  </a:lnTo>
                  <a:cubicBezTo>
                    <a:pt x="245395" y="412385"/>
                    <a:pt x="246817" y="412861"/>
                    <a:pt x="248239" y="412861"/>
                  </a:cubicBezTo>
                  <a:cubicBezTo>
                    <a:pt x="249659" y="412861"/>
                    <a:pt x="251081" y="412387"/>
                    <a:pt x="252249" y="411441"/>
                  </a:cubicBezTo>
                  <a:lnTo>
                    <a:pt x="348286" y="333549"/>
                  </a:lnTo>
                  <a:cubicBezTo>
                    <a:pt x="389184" y="300322"/>
                    <a:pt x="412694" y="251044"/>
                    <a:pt x="412794" y="198334"/>
                  </a:cubicBezTo>
                  <a:lnTo>
                    <a:pt x="412794" y="52888"/>
                  </a:lnTo>
                  <a:cubicBezTo>
                    <a:pt x="412794" y="49423"/>
                    <a:pt x="410020" y="46597"/>
                    <a:pt x="406558" y="46528"/>
                  </a:cubicBezTo>
                  <a:close/>
                  <a:moveTo>
                    <a:pt x="400073" y="198321"/>
                  </a:moveTo>
                  <a:cubicBezTo>
                    <a:pt x="399981" y="247182"/>
                    <a:pt x="378183" y="292870"/>
                    <a:pt x="340267" y="323672"/>
                  </a:cubicBezTo>
                  <a:lnTo>
                    <a:pt x="248247" y="398305"/>
                  </a:lnTo>
                  <a:lnTo>
                    <a:pt x="156219" y="323397"/>
                  </a:lnTo>
                  <a:cubicBezTo>
                    <a:pt x="118296" y="292592"/>
                    <a:pt x="96497" y="246902"/>
                    <a:pt x="96406" y="198056"/>
                  </a:cubicBezTo>
                  <a:lnTo>
                    <a:pt x="96406" y="165333"/>
                  </a:lnTo>
                  <a:cubicBezTo>
                    <a:pt x="96429" y="165112"/>
                    <a:pt x="96472" y="164896"/>
                    <a:pt x="96472" y="164667"/>
                  </a:cubicBezTo>
                  <a:cubicBezTo>
                    <a:pt x="96472" y="164440"/>
                    <a:pt x="96429" y="164224"/>
                    <a:pt x="96406" y="164003"/>
                  </a:cubicBezTo>
                  <a:lnTo>
                    <a:pt x="96406" y="100195"/>
                  </a:lnTo>
                  <a:cubicBezTo>
                    <a:pt x="96429" y="99973"/>
                    <a:pt x="96472" y="99757"/>
                    <a:pt x="96472" y="99528"/>
                  </a:cubicBezTo>
                  <a:cubicBezTo>
                    <a:pt x="96472" y="99299"/>
                    <a:pt x="96429" y="99083"/>
                    <a:pt x="96406" y="98862"/>
                  </a:cubicBezTo>
                  <a:lnTo>
                    <a:pt x="96406" y="59066"/>
                  </a:lnTo>
                  <a:cubicBezTo>
                    <a:pt x="149960" y="56972"/>
                    <a:pt x="202246" y="41391"/>
                    <a:pt x="248239" y="13805"/>
                  </a:cubicBezTo>
                  <a:cubicBezTo>
                    <a:pt x="294235" y="41391"/>
                    <a:pt x="346518" y="56972"/>
                    <a:pt x="400073" y="59066"/>
                  </a:cubicBezTo>
                  <a:lnTo>
                    <a:pt x="400073" y="198321"/>
                  </a:lnTo>
                  <a:close/>
                </a:path>
              </a:pathLst>
            </a:custGeom>
            <a:grpFill/>
            <a:ln w="25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fek 1.5 AAA Light" panose="00000400000000000000" pitchFamily="50" charset="-79"/>
                <a:ea typeface="+mn-ea"/>
                <a:cs typeface="Afek 1.5 AAA"/>
              </a:endParaRPr>
            </a:p>
          </p:txBody>
        </p:sp>
        <p:sp>
          <p:nvSpPr>
            <p:cNvPr id="75" name="Freeform 42">
              <a:extLst>
                <a:ext uri="{FF2B5EF4-FFF2-40B4-BE49-F238E27FC236}">
                  <a16:creationId xmlns:a16="http://schemas.microsoft.com/office/drawing/2014/main" id="{9EFE97AE-0868-81A1-7F4B-51A8B29B230C}"/>
                </a:ext>
              </a:extLst>
            </p:cNvPr>
            <p:cNvSpPr/>
            <p:nvPr/>
          </p:nvSpPr>
          <p:spPr>
            <a:xfrm>
              <a:off x="2788384" y="5091173"/>
              <a:ext cx="180221" cy="180221"/>
            </a:xfrm>
            <a:custGeom>
              <a:avLst/>
              <a:gdLst>
                <a:gd name="connsiteX0" fmla="*/ 55832 w 180221"/>
                <a:gd name="connsiteY0" fmla="*/ 6360 h 180221"/>
                <a:gd name="connsiteX1" fmla="*/ 55832 w 180221"/>
                <a:gd name="connsiteY1" fmla="*/ 55834 h 180221"/>
                <a:gd name="connsiteX2" fmla="*/ 6360 w 180221"/>
                <a:gd name="connsiteY2" fmla="*/ 55834 h 180221"/>
                <a:gd name="connsiteX3" fmla="*/ 0 w 180221"/>
                <a:gd name="connsiteY3" fmla="*/ 62195 h 180221"/>
                <a:gd name="connsiteX4" fmla="*/ 0 w 180221"/>
                <a:gd name="connsiteY4" fmla="*/ 118029 h 180221"/>
                <a:gd name="connsiteX5" fmla="*/ 6360 w 180221"/>
                <a:gd name="connsiteY5" fmla="*/ 124390 h 180221"/>
                <a:gd name="connsiteX6" fmla="*/ 55832 w 180221"/>
                <a:gd name="connsiteY6" fmla="*/ 124390 h 180221"/>
                <a:gd name="connsiteX7" fmla="*/ 55832 w 180221"/>
                <a:gd name="connsiteY7" fmla="*/ 173861 h 180221"/>
                <a:gd name="connsiteX8" fmla="*/ 62192 w 180221"/>
                <a:gd name="connsiteY8" fmla="*/ 180221 h 180221"/>
                <a:gd name="connsiteX9" fmla="*/ 118024 w 180221"/>
                <a:gd name="connsiteY9" fmla="*/ 180221 h 180221"/>
                <a:gd name="connsiteX10" fmla="*/ 124384 w 180221"/>
                <a:gd name="connsiteY10" fmla="*/ 173861 h 180221"/>
                <a:gd name="connsiteX11" fmla="*/ 124384 w 180221"/>
                <a:gd name="connsiteY11" fmla="*/ 124390 h 180221"/>
                <a:gd name="connsiteX12" fmla="*/ 173861 w 180221"/>
                <a:gd name="connsiteY12" fmla="*/ 124390 h 180221"/>
                <a:gd name="connsiteX13" fmla="*/ 180221 w 180221"/>
                <a:gd name="connsiteY13" fmla="*/ 118029 h 180221"/>
                <a:gd name="connsiteX14" fmla="*/ 180221 w 180221"/>
                <a:gd name="connsiteY14" fmla="*/ 62195 h 180221"/>
                <a:gd name="connsiteX15" fmla="*/ 173861 w 180221"/>
                <a:gd name="connsiteY15" fmla="*/ 55834 h 180221"/>
                <a:gd name="connsiteX16" fmla="*/ 124384 w 180221"/>
                <a:gd name="connsiteY16" fmla="*/ 55834 h 180221"/>
                <a:gd name="connsiteX17" fmla="*/ 124384 w 180221"/>
                <a:gd name="connsiteY17" fmla="*/ 6360 h 180221"/>
                <a:gd name="connsiteX18" fmla="*/ 118024 w 180221"/>
                <a:gd name="connsiteY18" fmla="*/ 0 h 180221"/>
                <a:gd name="connsiteX19" fmla="*/ 62192 w 180221"/>
                <a:gd name="connsiteY19" fmla="*/ 0 h 180221"/>
                <a:gd name="connsiteX20" fmla="*/ 55832 w 180221"/>
                <a:gd name="connsiteY20" fmla="*/ 6360 h 180221"/>
                <a:gd name="connsiteX21" fmla="*/ 68553 w 180221"/>
                <a:gd name="connsiteY21" fmla="*/ 62195 h 180221"/>
                <a:gd name="connsiteX22" fmla="*/ 68553 w 180221"/>
                <a:gd name="connsiteY22" fmla="*/ 12721 h 180221"/>
                <a:gd name="connsiteX23" fmla="*/ 111664 w 180221"/>
                <a:gd name="connsiteY23" fmla="*/ 12721 h 180221"/>
                <a:gd name="connsiteX24" fmla="*/ 111664 w 180221"/>
                <a:gd name="connsiteY24" fmla="*/ 62195 h 180221"/>
                <a:gd name="connsiteX25" fmla="*/ 118024 w 180221"/>
                <a:gd name="connsiteY25" fmla="*/ 68555 h 180221"/>
                <a:gd name="connsiteX26" fmla="*/ 167500 w 180221"/>
                <a:gd name="connsiteY26" fmla="*/ 68555 h 180221"/>
                <a:gd name="connsiteX27" fmla="*/ 167500 w 180221"/>
                <a:gd name="connsiteY27" fmla="*/ 111669 h 180221"/>
                <a:gd name="connsiteX28" fmla="*/ 118024 w 180221"/>
                <a:gd name="connsiteY28" fmla="*/ 111669 h 180221"/>
                <a:gd name="connsiteX29" fmla="*/ 111664 w 180221"/>
                <a:gd name="connsiteY29" fmla="*/ 118029 h 180221"/>
                <a:gd name="connsiteX30" fmla="*/ 111664 w 180221"/>
                <a:gd name="connsiteY30" fmla="*/ 167501 h 180221"/>
                <a:gd name="connsiteX31" fmla="*/ 68553 w 180221"/>
                <a:gd name="connsiteY31" fmla="*/ 167501 h 180221"/>
                <a:gd name="connsiteX32" fmla="*/ 68553 w 180221"/>
                <a:gd name="connsiteY32" fmla="*/ 118029 h 180221"/>
                <a:gd name="connsiteX33" fmla="*/ 62192 w 180221"/>
                <a:gd name="connsiteY33" fmla="*/ 111669 h 180221"/>
                <a:gd name="connsiteX34" fmla="*/ 12721 w 180221"/>
                <a:gd name="connsiteY34" fmla="*/ 111669 h 180221"/>
                <a:gd name="connsiteX35" fmla="*/ 12721 w 180221"/>
                <a:gd name="connsiteY35" fmla="*/ 68555 h 180221"/>
                <a:gd name="connsiteX36" fmla="*/ 62192 w 180221"/>
                <a:gd name="connsiteY36" fmla="*/ 68555 h 180221"/>
                <a:gd name="connsiteX37" fmla="*/ 68553 w 180221"/>
                <a:gd name="connsiteY37" fmla="*/ 62195 h 180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80221" h="180221">
                  <a:moveTo>
                    <a:pt x="55832" y="6360"/>
                  </a:moveTo>
                  <a:lnTo>
                    <a:pt x="55832" y="55834"/>
                  </a:lnTo>
                  <a:lnTo>
                    <a:pt x="6360" y="55834"/>
                  </a:lnTo>
                  <a:cubicBezTo>
                    <a:pt x="2847" y="55834"/>
                    <a:pt x="0" y="58681"/>
                    <a:pt x="0" y="62195"/>
                  </a:cubicBezTo>
                  <a:lnTo>
                    <a:pt x="0" y="118029"/>
                  </a:lnTo>
                  <a:cubicBezTo>
                    <a:pt x="0" y="121540"/>
                    <a:pt x="2847" y="124390"/>
                    <a:pt x="6360" y="124390"/>
                  </a:cubicBezTo>
                  <a:lnTo>
                    <a:pt x="55832" y="124390"/>
                  </a:lnTo>
                  <a:lnTo>
                    <a:pt x="55832" y="173861"/>
                  </a:lnTo>
                  <a:cubicBezTo>
                    <a:pt x="55832" y="177374"/>
                    <a:pt x="58679" y="180221"/>
                    <a:pt x="62192" y="180221"/>
                  </a:cubicBezTo>
                  <a:lnTo>
                    <a:pt x="118024" y="180221"/>
                  </a:lnTo>
                  <a:cubicBezTo>
                    <a:pt x="121538" y="180221"/>
                    <a:pt x="124384" y="177374"/>
                    <a:pt x="124384" y="173861"/>
                  </a:cubicBezTo>
                  <a:lnTo>
                    <a:pt x="124384" y="124390"/>
                  </a:lnTo>
                  <a:lnTo>
                    <a:pt x="173861" y="124390"/>
                  </a:lnTo>
                  <a:cubicBezTo>
                    <a:pt x="177374" y="124390"/>
                    <a:pt x="180221" y="121540"/>
                    <a:pt x="180221" y="118029"/>
                  </a:cubicBezTo>
                  <a:lnTo>
                    <a:pt x="180221" y="62195"/>
                  </a:lnTo>
                  <a:cubicBezTo>
                    <a:pt x="180221" y="58681"/>
                    <a:pt x="177374" y="55834"/>
                    <a:pt x="173861" y="55834"/>
                  </a:cubicBezTo>
                  <a:lnTo>
                    <a:pt x="124384" y="55834"/>
                  </a:lnTo>
                  <a:lnTo>
                    <a:pt x="124384" y="6360"/>
                  </a:lnTo>
                  <a:cubicBezTo>
                    <a:pt x="124384" y="2849"/>
                    <a:pt x="121538" y="0"/>
                    <a:pt x="118024" y="0"/>
                  </a:cubicBezTo>
                  <a:lnTo>
                    <a:pt x="62192" y="0"/>
                  </a:lnTo>
                  <a:cubicBezTo>
                    <a:pt x="58679" y="0"/>
                    <a:pt x="55832" y="2849"/>
                    <a:pt x="55832" y="6360"/>
                  </a:cubicBezTo>
                  <a:close/>
                  <a:moveTo>
                    <a:pt x="68553" y="62195"/>
                  </a:moveTo>
                  <a:lnTo>
                    <a:pt x="68553" y="12721"/>
                  </a:lnTo>
                  <a:lnTo>
                    <a:pt x="111664" y="12721"/>
                  </a:lnTo>
                  <a:lnTo>
                    <a:pt x="111664" y="62195"/>
                  </a:lnTo>
                  <a:cubicBezTo>
                    <a:pt x="111664" y="65708"/>
                    <a:pt x="114513" y="68555"/>
                    <a:pt x="118024" y="68555"/>
                  </a:cubicBezTo>
                  <a:lnTo>
                    <a:pt x="167500" y="68555"/>
                  </a:lnTo>
                  <a:lnTo>
                    <a:pt x="167500" y="111669"/>
                  </a:lnTo>
                  <a:lnTo>
                    <a:pt x="118024" y="111669"/>
                  </a:lnTo>
                  <a:cubicBezTo>
                    <a:pt x="114513" y="111669"/>
                    <a:pt x="111664" y="114516"/>
                    <a:pt x="111664" y="118029"/>
                  </a:cubicBezTo>
                  <a:lnTo>
                    <a:pt x="111664" y="167501"/>
                  </a:lnTo>
                  <a:lnTo>
                    <a:pt x="68553" y="167501"/>
                  </a:lnTo>
                  <a:lnTo>
                    <a:pt x="68553" y="118029"/>
                  </a:lnTo>
                  <a:cubicBezTo>
                    <a:pt x="68553" y="114516"/>
                    <a:pt x="65706" y="111669"/>
                    <a:pt x="62192" y="111669"/>
                  </a:cubicBezTo>
                  <a:lnTo>
                    <a:pt x="12721" y="111669"/>
                  </a:lnTo>
                  <a:lnTo>
                    <a:pt x="12721" y="68555"/>
                  </a:lnTo>
                  <a:lnTo>
                    <a:pt x="62192" y="68555"/>
                  </a:lnTo>
                  <a:cubicBezTo>
                    <a:pt x="65706" y="68555"/>
                    <a:pt x="68553" y="65708"/>
                    <a:pt x="68553" y="62195"/>
                  </a:cubicBezTo>
                  <a:close/>
                </a:path>
              </a:pathLst>
            </a:custGeom>
            <a:grpFill/>
            <a:ln w="25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fek 1.5 AAA Light" panose="00000400000000000000" pitchFamily="50" charset="-79"/>
                <a:ea typeface="+mn-ea"/>
                <a:cs typeface="Afek 1.5 AAA"/>
              </a:endParaRPr>
            </a:p>
          </p:txBody>
        </p:sp>
        <p:sp>
          <p:nvSpPr>
            <p:cNvPr id="76" name="Freeform 43">
              <a:extLst>
                <a:ext uri="{FF2B5EF4-FFF2-40B4-BE49-F238E27FC236}">
                  <a16:creationId xmlns:a16="http://schemas.microsoft.com/office/drawing/2014/main" id="{FF794B31-9AE7-4219-8A97-B33960F765C6}"/>
                </a:ext>
              </a:extLst>
            </p:cNvPr>
            <p:cNvSpPr/>
            <p:nvPr/>
          </p:nvSpPr>
          <p:spPr>
            <a:xfrm>
              <a:off x="2644082" y="4867840"/>
              <a:ext cx="68552" cy="31331"/>
            </a:xfrm>
            <a:custGeom>
              <a:avLst/>
              <a:gdLst>
                <a:gd name="connsiteX0" fmla="*/ 62192 w 68552"/>
                <a:gd name="connsiteY0" fmla="*/ 0 h 31331"/>
                <a:gd name="connsiteX1" fmla="*/ 55832 w 68552"/>
                <a:gd name="connsiteY1" fmla="*/ 6360 h 31331"/>
                <a:gd name="connsiteX2" fmla="*/ 55832 w 68552"/>
                <a:gd name="connsiteY2" fmla="*/ 18610 h 31331"/>
                <a:gd name="connsiteX3" fmla="*/ 12721 w 68552"/>
                <a:gd name="connsiteY3" fmla="*/ 18610 h 31331"/>
                <a:gd name="connsiteX4" fmla="*/ 12721 w 68552"/>
                <a:gd name="connsiteY4" fmla="*/ 6360 h 31331"/>
                <a:gd name="connsiteX5" fmla="*/ 6360 w 68552"/>
                <a:gd name="connsiteY5" fmla="*/ 0 h 31331"/>
                <a:gd name="connsiteX6" fmla="*/ 0 w 68552"/>
                <a:gd name="connsiteY6" fmla="*/ 6360 h 31331"/>
                <a:gd name="connsiteX7" fmla="*/ 0 w 68552"/>
                <a:gd name="connsiteY7" fmla="*/ 24971 h 31331"/>
                <a:gd name="connsiteX8" fmla="*/ 6360 w 68552"/>
                <a:gd name="connsiteY8" fmla="*/ 31331 h 31331"/>
                <a:gd name="connsiteX9" fmla="*/ 62192 w 68552"/>
                <a:gd name="connsiteY9" fmla="*/ 31331 h 31331"/>
                <a:gd name="connsiteX10" fmla="*/ 68552 w 68552"/>
                <a:gd name="connsiteY10" fmla="*/ 24971 h 31331"/>
                <a:gd name="connsiteX11" fmla="*/ 68552 w 68552"/>
                <a:gd name="connsiteY11" fmla="*/ 6360 h 31331"/>
                <a:gd name="connsiteX12" fmla="*/ 62192 w 68552"/>
                <a:gd name="connsiteY12" fmla="*/ 0 h 31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552" h="31331">
                  <a:moveTo>
                    <a:pt x="62192" y="0"/>
                  </a:moveTo>
                  <a:cubicBezTo>
                    <a:pt x="58681" y="0"/>
                    <a:pt x="55832" y="2847"/>
                    <a:pt x="55832" y="6360"/>
                  </a:cubicBezTo>
                  <a:lnTo>
                    <a:pt x="55832" y="18610"/>
                  </a:lnTo>
                  <a:lnTo>
                    <a:pt x="12721" y="18610"/>
                  </a:lnTo>
                  <a:lnTo>
                    <a:pt x="12721" y="6360"/>
                  </a:lnTo>
                  <a:cubicBezTo>
                    <a:pt x="12721" y="2847"/>
                    <a:pt x="9874" y="0"/>
                    <a:pt x="6360" y="0"/>
                  </a:cubicBezTo>
                  <a:cubicBezTo>
                    <a:pt x="2847" y="0"/>
                    <a:pt x="0" y="2847"/>
                    <a:pt x="0" y="6360"/>
                  </a:cubicBezTo>
                  <a:lnTo>
                    <a:pt x="0" y="24971"/>
                  </a:lnTo>
                  <a:cubicBezTo>
                    <a:pt x="0" y="28484"/>
                    <a:pt x="2847" y="31331"/>
                    <a:pt x="6360" y="31331"/>
                  </a:cubicBezTo>
                  <a:lnTo>
                    <a:pt x="62192" y="31331"/>
                  </a:lnTo>
                  <a:cubicBezTo>
                    <a:pt x="65705" y="31331"/>
                    <a:pt x="68552" y="28484"/>
                    <a:pt x="68552" y="24971"/>
                  </a:cubicBezTo>
                  <a:lnTo>
                    <a:pt x="68552" y="6360"/>
                  </a:lnTo>
                  <a:cubicBezTo>
                    <a:pt x="68552" y="2847"/>
                    <a:pt x="65705" y="0"/>
                    <a:pt x="62192" y="0"/>
                  </a:cubicBezTo>
                  <a:close/>
                </a:path>
              </a:pathLst>
            </a:custGeom>
            <a:grpFill/>
            <a:ln w="25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fek 1.5 AAA Light" panose="00000400000000000000" pitchFamily="50" charset="-79"/>
                <a:ea typeface="+mn-ea"/>
                <a:cs typeface="Afek 1.5 AAA"/>
              </a:endParaRPr>
            </a:p>
          </p:txBody>
        </p:sp>
        <p:sp>
          <p:nvSpPr>
            <p:cNvPr id="77" name="Freeform 48">
              <a:extLst>
                <a:ext uri="{FF2B5EF4-FFF2-40B4-BE49-F238E27FC236}">
                  <a16:creationId xmlns:a16="http://schemas.microsoft.com/office/drawing/2014/main" id="{020D35A8-E52B-F2E9-ADD9-BCA4EDA061E5}"/>
                </a:ext>
              </a:extLst>
            </p:cNvPr>
            <p:cNvSpPr/>
            <p:nvPr/>
          </p:nvSpPr>
          <p:spPr>
            <a:xfrm>
              <a:off x="2471928" y="4821199"/>
              <a:ext cx="412859" cy="589666"/>
            </a:xfrm>
            <a:custGeom>
              <a:avLst/>
              <a:gdLst>
                <a:gd name="connsiteX0" fmla="*/ 354179 w 412859"/>
                <a:gd name="connsiteY0" fmla="*/ 576946 h 589666"/>
                <a:gd name="connsiteX1" fmla="*/ 24972 w 412859"/>
                <a:gd name="connsiteY1" fmla="*/ 576946 h 589666"/>
                <a:gd name="connsiteX2" fmla="*/ 12721 w 412859"/>
                <a:gd name="connsiteY2" fmla="*/ 564696 h 589666"/>
                <a:gd name="connsiteX3" fmla="*/ 12721 w 412859"/>
                <a:gd name="connsiteY3" fmla="*/ 99416 h 589666"/>
                <a:gd name="connsiteX4" fmla="*/ 24972 w 412859"/>
                <a:gd name="connsiteY4" fmla="*/ 87167 h 589666"/>
                <a:gd name="connsiteX5" fmla="*/ 79098 w 412859"/>
                <a:gd name="connsiteY5" fmla="*/ 87167 h 589666"/>
                <a:gd name="connsiteX6" fmla="*/ 79098 w 412859"/>
                <a:gd name="connsiteY6" fmla="*/ 118028 h 589666"/>
                <a:gd name="connsiteX7" fmla="*/ 85458 w 412859"/>
                <a:gd name="connsiteY7" fmla="*/ 124389 h 589666"/>
                <a:gd name="connsiteX8" fmla="*/ 327404 w 412859"/>
                <a:gd name="connsiteY8" fmla="*/ 124389 h 589666"/>
                <a:gd name="connsiteX9" fmla="*/ 333764 w 412859"/>
                <a:gd name="connsiteY9" fmla="*/ 118028 h 589666"/>
                <a:gd name="connsiteX10" fmla="*/ 333764 w 412859"/>
                <a:gd name="connsiteY10" fmla="*/ 87167 h 589666"/>
                <a:gd name="connsiteX11" fmla="*/ 387889 w 412859"/>
                <a:gd name="connsiteY11" fmla="*/ 87167 h 589666"/>
                <a:gd name="connsiteX12" fmla="*/ 400139 w 412859"/>
                <a:gd name="connsiteY12" fmla="*/ 99416 h 589666"/>
                <a:gd name="connsiteX13" fmla="*/ 400139 w 412859"/>
                <a:gd name="connsiteY13" fmla="*/ 154442 h 589666"/>
                <a:gd name="connsiteX14" fmla="*/ 406500 w 412859"/>
                <a:gd name="connsiteY14" fmla="*/ 160802 h 589666"/>
                <a:gd name="connsiteX15" fmla="*/ 412860 w 412859"/>
                <a:gd name="connsiteY15" fmla="*/ 154442 h 589666"/>
                <a:gd name="connsiteX16" fmla="*/ 412860 w 412859"/>
                <a:gd name="connsiteY16" fmla="*/ 99416 h 589666"/>
                <a:gd name="connsiteX17" fmla="*/ 387889 w 412859"/>
                <a:gd name="connsiteY17" fmla="*/ 74446 h 589666"/>
                <a:gd name="connsiteX18" fmla="*/ 333149 w 412859"/>
                <a:gd name="connsiteY18" fmla="*/ 74446 h 589666"/>
                <a:gd name="connsiteX19" fmla="*/ 299487 w 412859"/>
                <a:gd name="connsiteY19" fmla="*/ 46528 h 589666"/>
                <a:gd name="connsiteX20" fmla="*/ 287237 w 412859"/>
                <a:gd name="connsiteY20" fmla="*/ 46528 h 589666"/>
                <a:gd name="connsiteX21" fmla="*/ 287237 w 412859"/>
                <a:gd name="connsiteY21" fmla="*/ 6360 h 589666"/>
                <a:gd name="connsiteX22" fmla="*/ 280876 w 412859"/>
                <a:gd name="connsiteY22" fmla="*/ 0 h 589666"/>
                <a:gd name="connsiteX23" fmla="*/ 131986 w 412859"/>
                <a:gd name="connsiteY23" fmla="*/ 0 h 589666"/>
                <a:gd name="connsiteX24" fmla="*/ 125626 w 412859"/>
                <a:gd name="connsiteY24" fmla="*/ 6360 h 589666"/>
                <a:gd name="connsiteX25" fmla="*/ 125626 w 412859"/>
                <a:gd name="connsiteY25" fmla="*/ 46528 h 589666"/>
                <a:gd name="connsiteX26" fmla="*/ 113375 w 412859"/>
                <a:gd name="connsiteY26" fmla="*/ 46528 h 589666"/>
                <a:gd name="connsiteX27" fmla="*/ 79713 w 412859"/>
                <a:gd name="connsiteY27" fmla="*/ 74446 h 589666"/>
                <a:gd name="connsiteX28" fmla="*/ 24972 w 412859"/>
                <a:gd name="connsiteY28" fmla="*/ 74446 h 589666"/>
                <a:gd name="connsiteX29" fmla="*/ 0 w 412859"/>
                <a:gd name="connsiteY29" fmla="*/ 99416 h 589666"/>
                <a:gd name="connsiteX30" fmla="*/ 0 w 412859"/>
                <a:gd name="connsiteY30" fmla="*/ 564696 h 589666"/>
                <a:gd name="connsiteX31" fmla="*/ 24972 w 412859"/>
                <a:gd name="connsiteY31" fmla="*/ 589667 h 589666"/>
                <a:gd name="connsiteX32" fmla="*/ 354179 w 412859"/>
                <a:gd name="connsiteY32" fmla="*/ 589667 h 589666"/>
                <a:gd name="connsiteX33" fmla="*/ 360539 w 412859"/>
                <a:gd name="connsiteY33" fmla="*/ 583306 h 589666"/>
                <a:gd name="connsiteX34" fmla="*/ 354179 w 412859"/>
                <a:gd name="connsiteY34" fmla="*/ 576946 h 589666"/>
                <a:gd name="connsiteX35" fmla="*/ 91819 w 412859"/>
                <a:gd name="connsiteY35" fmla="*/ 80806 h 589666"/>
                <a:gd name="connsiteX36" fmla="*/ 113375 w 412859"/>
                <a:gd name="connsiteY36" fmla="*/ 59249 h 589666"/>
                <a:gd name="connsiteX37" fmla="*/ 131986 w 412859"/>
                <a:gd name="connsiteY37" fmla="*/ 59249 h 589666"/>
                <a:gd name="connsiteX38" fmla="*/ 138347 w 412859"/>
                <a:gd name="connsiteY38" fmla="*/ 52888 h 589666"/>
                <a:gd name="connsiteX39" fmla="*/ 138347 w 412859"/>
                <a:gd name="connsiteY39" fmla="*/ 12721 h 589666"/>
                <a:gd name="connsiteX40" fmla="*/ 274516 w 412859"/>
                <a:gd name="connsiteY40" fmla="*/ 12721 h 589666"/>
                <a:gd name="connsiteX41" fmla="*/ 274516 w 412859"/>
                <a:gd name="connsiteY41" fmla="*/ 52888 h 589666"/>
                <a:gd name="connsiteX42" fmla="*/ 280876 w 412859"/>
                <a:gd name="connsiteY42" fmla="*/ 59249 h 589666"/>
                <a:gd name="connsiteX43" fmla="*/ 299487 w 412859"/>
                <a:gd name="connsiteY43" fmla="*/ 59249 h 589666"/>
                <a:gd name="connsiteX44" fmla="*/ 321043 w 412859"/>
                <a:gd name="connsiteY44" fmla="*/ 80806 h 589666"/>
                <a:gd name="connsiteX45" fmla="*/ 321043 w 412859"/>
                <a:gd name="connsiteY45" fmla="*/ 111668 h 589666"/>
                <a:gd name="connsiteX46" fmla="*/ 91819 w 412859"/>
                <a:gd name="connsiteY46" fmla="*/ 111668 h 589666"/>
                <a:gd name="connsiteX47" fmla="*/ 91819 w 412859"/>
                <a:gd name="connsiteY47" fmla="*/ 80806 h 589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12859" h="589666">
                  <a:moveTo>
                    <a:pt x="354179" y="576946"/>
                  </a:moveTo>
                  <a:lnTo>
                    <a:pt x="24972" y="576946"/>
                  </a:lnTo>
                  <a:cubicBezTo>
                    <a:pt x="18217" y="576946"/>
                    <a:pt x="12721" y="571451"/>
                    <a:pt x="12721" y="564696"/>
                  </a:cubicBezTo>
                  <a:lnTo>
                    <a:pt x="12721" y="99416"/>
                  </a:lnTo>
                  <a:cubicBezTo>
                    <a:pt x="12721" y="92662"/>
                    <a:pt x="18217" y="87167"/>
                    <a:pt x="24972" y="87167"/>
                  </a:cubicBezTo>
                  <a:lnTo>
                    <a:pt x="79098" y="87167"/>
                  </a:lnTo>
                  <a:lnTo>
                    <a:pt x="79098" y="118028"/>
                  </a:lnTo>
                  <a:cubicBezTo>
                    <a:pt x="79098" y="121541"/>
                    <a:pt x="81945" y="124389"/>
                    <a:pt x="85458" y="124389"/>
                  </a:cubicBezTo>
                  <a:lnTo>
                    <a:pt x="327404" y="124389"/>
                  </a:lnTo>
                  <a:cubicBezTo>
                    <a:pt x="330915" y="124389"/>
                    <a:pt x="333764" y="121541"/>
                    <a:pt x="333764" y="118028"/>
                  </a:cubicBezTo>
                  <a:lnTo>
                    <a:pt x="333764" y="87167"/>
                  </a:lnTo>
                  <a:lnTo>
                    <a:pt x="387889" y="87167"/>
                  </a:lnTo>
                  <a:cubicBezTo>
                    <a:pt x="394644" y="87167"/>
                    <a:pt x="400139" y="92662"/>
                    <a:pt x="400139" y="99416"/>
                  </a:cubicBezTo>
                  <a:lnTo>
                    <a:pt x="400139" y="154442"/>
                  </a:lnTo>
                  <a:cubicBezTo>
                    <a:pt x="400139" y="157955"/>
                    <a:pt x="402989" y="160802"/>
                    <a:pt x="406500" y="160802"/>
                  </a:cubicBezTo>
                  <a:cubicBezTo>
                    <a:pt x="410013" y="160802"/>
                    <a:pt x="412860" y="157955"/>
                    <a:pt x="412860" y="154442"/>
                  </a:cubicBezTo>
                  <a:lnTo>
                    <a:pt x="412860" y="99416"/>
                  </a:lnTo>
                  <a:cubicBezTo>
                    <a:pt x="412860" y="85647"/>
                    <a:pt x="401658" y="74446"/>
                    <a:pt x="387889" y="74446"/>
                  </a:cubicBezTo>
                  <a:lnTo>
                    <a:pt x="333149" y="74446"/>
                  </a:lnTo>
                  <a:cubicBezTo>
                    <a:pt x="330154" y="58576"/>
                    <a:pt x="316212" y="46528"/>
                    <a:pt x="299487" y="46528"/>
                  </a:cubicBezTo>
                  <a:lnTo>
                    <a:pt x="287237" y="46528"/>
                  </a:lnTo>
                  <a:lnTo>
                    <a:pt x="287237" y="6360"/>
                  </a:lnTo>
                  <a:cubicBezTo>
                    <a:pt x="287237" y="2847"/>
                    <a:pt x="284387" y="0"/>
                    <a:pt x="280876" y="0"/>
                  </a:cubicBezTo>
                  <a:lnTo>
                    <a:pt x="131986" y="0"/>
                  </a:lnTo>
                  <a:cubicBezTo>
                    <a:pt x="128473" y="0"/>
                    <a:pt x="125626" y="2847"/>
                    <a:pt x="125626" y="6360"/>
                  </a:cubicBezTo>
                  <a:lnTo>
                    <a:pt x="125626" y="46528"/>
                  </a:lnTo>
                  <a:lnTo>
                    <a:pt x="113375" y="46528"/>
                  </a:lnTo>
                  <a:cubicBezTo>
                    <a:pt x="96650" y="46528"/>
                    <a:pt x="82706" y="58576"/>
                    <a:pt x="79713" y="74446"/>
                  </a:cubicBezTo>
                  <a:lnTo>
                    <a:pt x="24972" y="74446"/>
                  </a:lnTo>
                  <a:cubicBezTo>
                    <a:pt x="11203" y="74446"/>
                    <a:pt x="0" y="85647"/>
                    <a:pt x="0" y="99416"/>
                  </a:cubicBezTo>
                  <a:lnTo>
                    <a:pt x="0" y="564696"/>
                  </a:lnTo>
                  <a:cubicBezTo>
                    <a:pt x="0" y="578465"/>
                    <a:pt x="11203" y="589667"/>
                    <a:pt x="24972" y="589667"/>
                  </a:cubicBezTo>
                  <a:lnTo>
                    <a:pt x="354179" y="589667"/>
                  </a:lnTo>
                  <a:cubicBezTo>
                    <a:pt x="357692" y="589667"/>
                    <a:pt x="360539" y="586820"/>
                    <a:pt x="360539" y="583306"/>
                  </a:cubicBezTo>
                  <a:cubicBezTo>
                    <a:pt x="360539" y="579793"/>
                    <a:pt x="357692" y="576946"/>
                    <a:pt x="354179" y="576946"/>
                  </a:cubicBezTo>
                  <a:close/>
                  <a:moveTo>
                    <a:pt x="91819" y="80806"/>
                  </a:moveTo>
                  <a:cubicBezTo>
                    <a:pt x="91819" y="68920"/>
                    <a:pt x="101488" y="59249"/>
                    <a:pt x="113375" y="59249"/>
                  </a:cubicBezTo>
                  <a:lnTo>
                    <a:pt x="131986" y="59249"/>
                  </a:lnTo>
                  <a:cubicBezTo>
                    <a:pt x="135499" y="59249"/>
                    <a:pt x="138347" y="56402"/>
                    <a:pt x="138347" y="52888"/>
                  </a:cubicBezTo>
                  <a:lnTo>
                    <a:pt x="138347" y="12721"/>
                  </a:lnTo>
                  <a:lnTo>
                    <a:pt x="274516" y="12721"/>
                  </a:lnTo>
                  <a:lnTo>
                    <a:pt x="274516" y="52888"/>
                  </a:lnTo>
                  <a:cubicBezTo>
                    <a:pt x="274516" y="56402"/>
                    <a:pt x="277363" y="59249"/>
                    <a:pt x="280876" y="59249"/>
                  </a:cubicBezTo>
                  <a:lnTo>
                    <a:pt x="299487" y="59249"/>
                  </a:lnTo>
                  <a:cubicBezTo>
                    <a:pt x="311373" y="59249"/>
                    <a:pt x="321043" y="68920"/>
                    <a:pt x="321043" y="80806"/>
                  </a:cubicBezTo>
                  <a:lnTo>
                    <a:pt x="321043" y="111668"/>
                  </a:lnTo>
                  <a:lnTo>
                    <a:pt x="91819" y="111668"/>
                  </a:lnTo>
                  <a:lnTo>
                    <a:pt x="91819" y="80806"/>
                  </a:lnTo>
                  <a:close/>
                </a:path>
              </a:pathLst>
            </a:custGeom>
            <a:grpFill/>
            <a:ln w="25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fek 1.5 AAA Light" panose="00000400000000000000" pitchFamily="50" charset="-79"/>
                <a:ea typeface="+mn-ea"/>
                <a:cs typeface="Afek 1.5 AAA"/>
              </a:endParaRPr>
            </a:p>
          </p:txBody>
        </p:sp>
        <p:sp>
          <p:nvSpPr>
            <p:cNvPr id="78" name="Freeform 49">
              <a:extLst>
                <a:ext uri="{FF2B5EF4-FFF2-40B4-BE49-F238E27FC236}">
                  <a16:creationId xmlns:a16="http://schemas.microsoft.com/office/drawing/2014/main" id="{89E85716-E91E-A228-6C5A-25FE878DFC4C}"/>
                </a:ext>
              </a:extLst>
            </p:cNvPr>
            <p:cNvSpPr/>
            <p:nvPr/>
          </p:nvSpPr>
          <p:spPr>
            <a:xfrm>
              <a:off x="2546437" y="5072562"/>
              <a:ext cx="49944" cy="49942"/>
            </a:xfrm>
            <a:custGeom>
              <a:avLst/>
              <a:gdLst>
                <a:gd name="connsiteX0" fmla="*/ 32390 w 49944"/>
                <a:gd name="connsiteY0" fmla="*/ 1125 h 49942"/>
                <a:gd name="connsiteX1" fmla="*/ 24972 w 49944"/>
                <a:gd name="connsiteY1" fmla="*/ 0 h 49942"/>
                <a:gd name="connsiteX2" fmla="*/ 17555 w 49944"/>
                <a:gd name="connsiteY2" fmla="*/ 1125 h 49942"/>
                <a:gd name="connsiteX3" fmla="*/ 0 w 49944"/>
                <a:gd name="connsiteY3" fmla="*/ 24971 h 49942"/>
                <a:gd name="connsiteX4" fmla="*/ 0 w 49944"/>
                <a:gd name="connsiteY4" fmla="*/ 24971 h 49942"/>
                <a:gd name="connsiteX5" fmla="*/ 17555 w 49944"/>
                <a:gd name="connsiteY5" fmla="*/ 48818 h 49942"/>
                <a:gd name="connsiteX6" fmla="*/ 24972 w 49944"/>
                <a:gd name="connsiteY6" fmla="*/ 49942 h 49942"/>
                <a:gd name="connsiteX7" fmla="*/ 32390 w 49944"/>
                <a:gd name="connsiteY7" fmla="*/ 48818 h 49942"/>
                <a:gd name="connsiteX8" fmla="*/ 49944 w 49944"/>
                <a:gd name="connsiteY8" fmla="*/ 24971 h 49942"/>
                <a:gd name="connsiteX9" fmla="*/ 49944 w 49944"/>
                <a:gd name="connsiteY9" fmla="*/ 24971 h 49942"/>
                <a:gd name="connsiteX10" fmla="*/ 32390 w 49944"/>
                <a:gd name="connsiteY10" fmla="*/ 1125 h 49942"/>
                <a:gd name="connsiteX11" fmla="*/ 24972 w 49944"/>
                <a:gd name="connsiteY11" fmla="*/ 37221 h 49942"/>
                <a:gd name="connsiteX12" fmla="*/ 18127 w 49944"/>
                <a:gd name="connsiteY12" fmla="*/ 35127 h 49942"/>
                <a:gd name="connsiteX13" fmla="*/ 12721 w 49944"/>
                <a:gd name="connsiteY13" fmla="*/ 24971 h 49942"/>
                <a:gd name="connsiteX14" fmla="*/ 18127 w 49944"/>
                <a:gd name="connsiteY14" fmla="*/ 14817 h 49942"/>
                <a:gd name="connsiteX15" fmla="*/ 24972 w 49944"/>
                <a:gd name="connsiteY15" fmla="*/ 12721 h 49942"/>
                <a:gd name="connsiteX16" fmla="*/ 31817 w 49944"/>
                <a:gd name="connsiteY16" fmla="*/ 14817 h 49942"/>
                <a:gd name="connsiteX17" fmla="*/ 37223 w 49944"/>
                <a:gd name="connsiteY17" fmla="*/ 24971 h 49942"/>
                <a:gd name="connsiteX18" fmla="*/ 31817 w 49944"/>
                <a:gd name="connsiteY18" fmla="*/ 35127 h 49942"/>
                <a:gd name="connsiteX19" fmla="*/ 24972 w 49944"/>
                <a:gd name="connsiteY19" fmla="*/ 37221 h 4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944" h="49942">
                  <a:moveTo>
                    <a:pt x="32390" y="1125"/>
                  </a:moveTo>
                  <a:cubicBezTo>
                    <a:pt x="30046" y="394"/>
                    <a:pt x="27554" y="0"/>
                    <a:pt x="24972" y="0"/>
                  </a:cubicBezTo>
                  <a:cubicBezTo>
                    <a:pt x="22391" y="0"/>
                    <a:pt x="19899" y="394"/>
                    <a:pt x="17555" y="1125"/>
                  </a:cubicBezTo>
                  <a:cubicBezTo>
                    <a:pt x="7395" y="4292"/>
                    <a:pt x="0" y="13784"/>
                    <a:pt x="0" y="24971"/>
                  </a:cubicBezTo>
                  <a:lnTo>
                    <a:pt x="0" y="24971"/>
                  </a:lnTo>
                  <a:cubicBezTo>
                    <a:pt x="0" y="36160"/>
                    <a:pt x="7395" y="45653"/>
                    <a:pt x="17555" y="48818"/>
                  </a:cubicBezTo>
                  <a:cubicBezTo>
                    <a:pt x="19899" y="49550"/>
                    <a:pt x="22391" y="49942"/>
                    <a:pt x="24972" y="49942"/>
                  </a:cubicBezTo>
                  <a:cubicBezTo>
                    <a:pt x="27554" y="49942"/>
                    <a:pt x="30046" y="49550"/>
                    <a:pt x="32390" y="48818"/>
                  </a:cubicBezTo>
                  <a:cubicBezTo>
                    <a:pt x="42549" y="45653"/>
                    <a:pt x="49944" y="36160"/>
                    <a:pt x="49944" y="24971"/>
                  </a:cubicBezTo>
                  <a:lnTo>
                    <a:pt x="49944" y="24971"/>
                  </a:lnTo>
                  <a:cubicBezTo>
                    <a:pt x="49944" y="13784"/>
                    <a:pt x="42549" y="4292"/>
                    <a:pt x="32390" y="1125"/>
                  </a:cubicBezTo>
                  <a:close/>
                  <a:moveTo>
                    <a:pt x="24972" y="37221"/>
                  </a:moveTo>
                  <a:cubicBezTo>
                    <a:pt x="22439" y="37221"/>
                    <a:pt x="20083" y="36450"/>
                    <a:pt x="18127" y="35127"/>
                  </a:cubicBezTo>
                  <a:cubicBezTo>
                    <a:pt x="14868" y="32924"/>
                    <a:pt x="12721" y="29194"/>
                    <a:pt x="12721" y="24971"/>
                  </a:cubicBezTo>
                  <a:cubicBezTo>
                    <a:pt x="12721" y="20750"/>
                    <a:pt x="14868" y="17020"/>
                    <a:pt x="18127" y="14817"/>
                  </a:cubicBezTo>
                  <a:cubicBezTo>
                    <a:pt x="20083" y="13494"/>
                    <a:pt x="22439" y="12721"/>
                    <a:pt x="24972" y="12721"/>
                  </a:cubicBezTo>
                  <a:cubicBezTo>
                    <a:pt x="27505" y="12721"/>
                    <a:pt x="29862" y="13494"/>
                    <a:pt x="31817" y="14817"/>
                  </a:cubicBezTo>
                  <a:cubicBezTo>
                    <a:pt x="35077" y="17020"/>
                    <a:pt x="37223" y="20750"/>
                    <a:pt x="37223" y="24971"/>
                  </a:cubicBezTo>
                  <a:cubicBezTo>
                    <a:pt x="37223" y="29194"/>
                    <a:pt x="35077" y="32924"/>
                    <a:pt x="31817" y="35127"/>
                  </a:cubicBezTo>
                  <a:cubicBezTo>
                    <a:pt x="29862" y="36450"/>
                    <a:pt x="27505" y="37221"/>
                    <a:pt x="24972" y="37221"/>
                  </a:cubicBezTo>
                  <a:close/>
                </a:path>
              </a:pathLst>
            </a:custGeom>
            <a:grpFill/>
            <a:ln w="25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fek 1.5 AAA Light" panose="00000400000000000000" pitchFamily="50" charset="-79"/>
                <a:ea typeface="+mn-ea"/>
                <a:cs typeface="Afek 1.5 AAA"/>
              </a:endParaRPr>
            </a:p>
          </p:txBody>
        </p:sp>
        <p:sp>
          <p:nvSpPr>
            <p:cNvPr id="79" name="Freeform 50">
              <a:extLst>
                <a:ext uri="{FF2B5EF4-FFF2-40B4-BE49-F238E27FC236}">
                  <a16:creationId xmlns:a16="http://schemas.microsoft.com/office/drawing/2014/main" id="{B63452E0-C54E-4E24-788A-42D0A49FAFA0}"/>
                </a:ext>
              </a:extLst>
            </p:cNvPr>
            <p:cNvSpPr/>
            <p:nvPr/>
          </p:nvSpPr>
          <p:spPr>
            <a:xfrm>
              <a:off x="2546437" y="5137700"/>
              <a:ext cx="49944" cy="49944"/>
            </a:xfrm>
            <a:custGeom>
              <a:avLst/>
              <a:gdLst>
                <a:gd name="connsiteX0" fmla="*/ 49815 w 49944"/>
                <a:gd name="connsiteY0" fmla="*/ 22422 h 49944"/>
                <a:gd name="connsiteX1" fmla="*/ 24972 w 49944"/>
                <a:gd name="connsiteY1" fmla="*/ 0 h 49944"/>
                <a:gd name="connsiteX2" fmla="*/ 129 w 49944"/>
                <a:gd name="connsiteY2" fmla="*/ 22422 h 49944"/>
                <a:gd name="connsiteX3" fmla="*/ 0 w 49944"/>
                <a:gd name="connsiteY3" fmla="*/ 24971 h 49944"/>
                <a:gd name="connsiteX4" fmla="*/ 129 w 49944"/>
                <a:gd name="connsiteY4" fmla="*/ 27523 h 49944"/>
                <a:gd name="connsiteX5" fmla="*/ 24972 w 49944"/>
                <a:gd name="connsiteY5" fmla="*/ 49945 h 49944"/>
                <a:gd name="connsiteX6" fmla="*/ 49815 w 49944"/>
                <a:gd name="connsiteY6" fmla="*/ 27523 h 49944"/>
                <a:gd name="connsiteX7" fmla="*/ 49944 w 49944"/>
                <a:gd name="connsiteY7" fmla="*/ 24971 h 49944"/>
                <a:gd name="connsiteX8" fmla="*/ 49815 w 49944"/>
                <a:gd name="connsiteY8" fmla="*/ 22422 h 49944"/>
                <a:gd name="connsiteX9" fmla="*/ 24972 w 49944"/>
                <a:gd name="connsiteY9" fmla="*/ 37221 h 49944"/>
                <a:gd name="connsiteX10" fmla="*/ 12721 w 49944"/>
                <a:gd name="connsiteY10" fmla="*/ 24971 h 49944"/>
                <a:gd name="connsiteX11" fmla="*/ 24972 w 49944"/>
                <a:gd name="connsiteY11" fmla="*/ 12723 h 49944"/>
                <a:gd name="connsiteX12" fmla="*/ 37223 w 49944"/>
                <a:gd name="connsiteY12" fmla="*/ 24971 h 49944"/>
                <a:gd name="connsiteX13" fmla="*/ 24972 w 49944"/>
                <a:gd name="connsiteY13" fmla="*/ 37221 h 4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944" h="49944">
                  <a:moveTo>
                    <a:pt x="49815" y="22422"/>
                  </a:moveTo>
                  <a:cubicBezTo>
                    <a:pt x="48534" y="9846"/>
                    <a:pt x="37881" y="0"/>
                    <a:pt x="24972" y="0"/>
                  </a:cubicBezTo>
                  <a:cubicBezTo>
                    <a:pt x="12064" y="0"/>
                    <a:pt x="1411" y="9846"/>
                    <a:pt x="129" y="22422"/>
                  </a:cubicBezTo>
                  <a:cubicBezTo>
                    <a:pt x="44" y="23261"/>
                    <a:pt x="0" y="24111"/>
                    <a:pt x="0" y="24971"/>
                  </a:cubicBezTo>
                  <a:cubicBezTo>
                    <a:pt x="0" y="25834"/>
                    <a:pt x="44" y="26683"/>
                    <a:pt x="129" y="27523"/>
                  </a:cubicBezTo>
                  <a:cubicBezTo>
                    <a:pt x="1411" y="40099"/>
                    <a:pt x="12064" y="49945"/>
                    <a:pt x="24972" y="49945"/>
                  </a:cubicBezTo>
                  <a:cubicBezTo>
                    <a:pt x="37881" y="49945"/>
                    <a:pt x="48534" y="40099"/>
                    <a:pt x="49815" y="27523"/>
                  </a:cubicBezTo>
                  <a:cubicBezTo>
                    <a:pt x="49901" y="26683"/>
                    <a:pt x="49944" y="25834"/>
                    <a:pt x="49944" y="24971"/>
                  </a:cubicBezTo>
                  <a:cubicBezTo>
                    <a:pt x="49944" y="24111"/>
                    <a:pt x="49901" y="23261"/>
                    <a:pt x="49815" y="22422"/>
                  </a:cubicBezTo>
                  <a:close/>
                  <a:moveTo>
                    <a:pt x="24972" y="37221"/>
                  </a:moveTo>
                  <a:cubicBezTo>
                    <a:pt x="18217" y="37221"/>
                    <a:pt x="12721" y="31726"/>
                    <a:pt x="12721" y="24971"/>
                  </a:cubicBezTo>
                  <a:cubicBezTo>
                    <a:pt x="12721" y="18219"/>
                    <a:pt x="18217" y="12723"/>
                    <a:pt x="24972" y="12723"/>
                  </a:cubicBezTo>
                  <a:cubicBezTo>
                    <a:pt x="31728" y="12723"/>
                    <a:pt x="37223" y="18219"/>
                    <a:pt x="37223" y="24971"/>
                  </a:cubicBezTo>
                  <a:cubicBezTo>
                    <a:pt x="37223" y="31726"/>
                    <a:pt x="31728" y="37221"/>
                    <a:pt x="24972" y="37221"/>
                  </a:cubicBezTo>
                  <a:close/>
                </a:path>
              </a:pathLst>
            </a:custGeom>
            <a:grpFill/>
            <a:ln w="25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fek 1.5 AAA Light" panose="00000400000000000000" pitchFamily="50" charset="-79"/>
                <a:ea typeface="+mn-ea"/>
                <a:cs typeface="Afek 1.5 AAA"/>
              </a:endParaRPr>
            </a:p>
          </p:txBody>
        </p:sp>
        <p:sp>
          <p:nvSpPr>
            <p:cNvPr id="80" name="Freeform 51">
              <a:extLst>
                <a:ext uri="{FF2B5EF4-FFF2-40B4-BE49-F238E27FC236}">
                  <a16:creationId xmlns:a16="http://schemas.microsoft.com/office/drawing/2014/main" id="{28EF0424-FDDD-4208-CDF6-9B379E89440F}"/>
                </a:ext>
              </a:extLst>
            </p:cNvPr>
            <p:cNvSpPr/>
            <p:nvPr/>
          </p:nvSpPr>
          <p:spPr>
            <a:xfrm>
              <a:off x="2546437" y="5202841"/>
              <a:ext cx="49944" cy="49942"/>
            </a:xfrm>
            <a:custGeom>
              <a:avLst/>
              <a:gdLst>
                <a:gd name="connsiteX0" fmla="*/ 24972 w 49944"/>
                <a:gd name="connsiteY0" fmla="*/ 0 h 49942"/>
                <a:gd name="connsiteX1" fmla="*/ 0 w 49944"/>
                <a:gd name="connsiteY1" fmla="*/ 24971 h 49942"/>
                <a:gd name="connsiteX2" fmla="*/ 24972 w 49944"/>
                <a:gd name="connsiteY2" fmla="*/ 49942 h 49942"/>
                <a:gd name="connsiteX3" fmla="*/ 49944 w 49944"/>
                <a:gd name="connsiteY3" fmla="*/ 24971 h 49942"/>
                <a:gd name="connsiteX4" fmla="*/ 24972 w 49944"/>
                <a:gd name="connsiteY4" fmla="*/ 0 h 49942"/>
                <a:gd name="connsiteX5" fmla="*/ 24972 w 49944"/>
                <a:gd name="connsiteY5" fmla="*/ 37221 h 49942"/>
                <a:gd name="connsiteX6" fmla="*/ 12721 w 49944"/>
                <a:gd name="connsiteY6" fmla="*/ 24971 h 49942"/>
                <a:gd name="connsiteX7" fmla="*/ 24972 w 49944"/>
                <a:gd name="connsiteY7" fmla="*/ 12721 h 49942"/>
                <a:gd name="connsiteX8" fmla="*/ 37223 w 49944"/>
                <a:gd name="connsiteY8" fmla="*/ 24971 h 49942"/>
                <a:gd name="connsiteX9" fmla="*/ 24972 w 49944"/>
                <a:gd name="connsiteY9" fmla="*/ 37221 h 4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44" h="49942">
                  <a:moveTo>
                    <a:pt x="24972" y="0"/>
                  </a:moveTo>
                  <a:cubicBezTo>
                    <a:pt x="11203" y="0"/>
                    <a:pt x="0" y="11199"/>
                    <a:pt x="0" y="24971"/>
                  </a:cubicBezTo>
                  <a:cubicBezTo>
                    <a:pt x="0" y="38740"/>
                    <a:pt x="11203" y="49942"/>
                    <a:pt x="24972" y="49942"/>
                  </a:cubicBezTo>
                  <a:cubicBezTo>
                    <a:pt x="38742" y="49942"/>
                    <a:pt x="49944" y="38740"/>
                    <a:pt x="49944" y="24971"/>
                  </a:cubicBezTo>
                  <a:cubicBezTo>
                    <a:pt x="49944" y="11199"/>
                    <a:pt x="38742" y="0"/>
                    <a:pt x="24972" y="0"/>
                  </a:cubicBezTo>
                  <a:close/>
                  <a:moveTo>
                    <a:pt x="24972" y="37221"/>
                  </a:moveTo>
                  <a:cubicBezTo>
                    <a:pt x="18217" y="37221"/>
                    <a:pt x="12721" y="31726"/>
                    <a:pt x="12721" y="24971"/>
                  </a:cubicBezTo>
                  <a:cubicBezTo>
                    <a:pt x="12721" y="18216"/>
                    <a:pt x="18217" y="12721"/>
                    <a:pt x="24972" y="12721"/>
                  </a:cubicBezTo>
                  <a:cubicBezTo>
                    <a:pt x="31728" y="12721"/>
                    <a:pt x="37223" y="18216"/>
                    <a:pt x="37223" y="24971"/>
                  </a:cubicBezTo>
                  <a:cubicBezTo>
                    <a:pt x="37223" y="31726"/>
                    <a:pt x="31728" y="37221"/>
                    <a:pt x="24972" y="37221"/>
                  </a:cubicBezTo>
                  <a:close/>
                </a:path>
              </a:pathLst>
            </a:custGeom>
            <a:grpFill/>
            <a:ln w="25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Afek 1.5 AAA Light" panose="00000400000000000000" pitchFamily="50" charset="-79"/>
                <a:ea typeface="+mn-ea"/>
                <a:cs typeface="Afek 1.5 AAA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23B04236-F16A-0E39-EC4A-1D7C4618A8B1}"/>
              </a:ext>
            </a:extLst>
          </p:cNvPr>
          <p:cNvSpPr txBox="1"/>
          <p:nvPr/>
        </p:nvSpPr>
        <p:spPr>
          <a:xfrm>
            <a:off x="1603845" y="3648946"/>
            <a:ext cx="21726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" panose="020B0604030202020203" pitchFamily="34" charset="77"/>
                <a:ea typeface="+mn-ea"/>
                <a:cs typeface="Afek 1.5 AAA" pitchFamily="2" charset="-79"/>
                <a:sym typeface="Arial" panose="020B0604020202020204" pitchFamily="34" charset="0"/>
              </a:rPr>
              <a:t>TGRC</a:t>
            </a:r>
            <a:r>
              <a:rPr kumimoji="0" lang="he-IL" sz="1600" b="1" i="0" u="none" strike="noStrike" kern="1200" cap="none" spc="0" normalizeH="0" baseline="0" noProof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" panose="020B0604030202020203" pitchFamily="34" charset="77"/>
                <a:ea typeface="+mn-ea"/>
                <a:cs typeface="Afek 1.5 AAA" pitchFamily="2" charset="-79"/>
                <a:sym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ACA8"/>
                </a:solidFill>
                <a:effectLst/>
                <a:uLnTx/>
                <a:uFillTx/>
                <a:latin typeface="Teva Sans" panose="020B0604030202020203" pitchFamily="34" charset="77"/>
                <a:ea typeface="+mn-ea"/>
                <a:cs typeface="Afek 1.5 AAA" pitchFamily="2" charset="-79"/>
                <a:sym typeface="Arial" panose="020B0604020202020204" pitchFamily="34" charset="0"/>
              </a:rPr>
              <a:t>Team</a:t>
            </a:r>
            <a:endParaRPr kumimoji="0" lang="he-IL" sz="1600" b="1" i="0" u="none" strike="noStrike" kern="1200" cap="none" spc="0" normalizeH="0" baseline="0" noProof="0">
              <a:ln>
                <a:noFill/>
              </a:ln>
              <a:solidFill>
                <a:srgbClr val="00ACA8"/>
              </a:solidFill>
              <a:effectLst/>
              <a:uLnTx/>
              <a:uFillTx/>
              <a:latin typeface="Teva Sans" panose="020B0604030202020203" pitchFamily="34" charset="77"/>
              <a:ea typeface="+mn-ea"/>
              <a:cs typeface="Afek 1.5 AAA" pitchFamily="2" charset="-79"/>
              <a:sym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A095123-BFD5-EBF3-86E0-312260779EE0}"/>
              </a:ext>
            </a:extLst>
          </p:cNvPr>
          <p:cNvSpPr txBox="1"/>
          <p:nvPr/>
        </p:nvSpPr>
        <p:spPr>
          <a:xfrm>
            <a:off x="5020000" y="3648946"/>
            <a:ext cx="21726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" panose="020B0604030202020203" pitchFamily="34" charset="77"/>
                <a:ea typeface="+mn-ea"/>
                <a:cs typeface="Afek 1.5 AAA" pitchFamily="2" charset="-79"/>
                <a:sym typeface="Arial" panose="020B0604020202020204" pitchFamily="34" charset="0"/>
              </a:rPr>
              <a:t>Experts</a:t>
            </a:r>
            <a:r>
              <a:rPr kumimoji="0" lang="he-IL" sz="1600" b="1" i="0" u="none" strike="noStrike" kern="1200" cap="none" spc="0" normalizeH="0" baseline="0" noProof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" panose="020B0604030202020203" pitchFamily="34" charset="77"/>
                <a:ea typeface="+mn-ea"/>
                <a:cs typeface="Afek 1.5 AAA" pitchFamily="2" charset="-79"/>
                <a:sym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Teva Sans" panose="020B0604030202020203" pitchFamily="34" charset="77"/>
                <a:ea typeface="+mn-ea"/>
                <a:cs typeface="Afek 1.5 AAA" pitchFamily="2" charset="-79"/>
                <a:sym typeface="Arial" panose="020B0604020202020204" pitchFamily="34" charset="0"/>
              </a:rPr>
              <a:t>Team</a:t>
            </a:r>
            <a:endParaRPr kumimoji="0" lang="he-IL" sz="1600" b="1" i="0" u="none" strike="noStrike" kern="1200" cap="none" spc="0" normalizeH="0" baseline="0" noProof="0">
              <a:ln>
                <a:noFill/>
              </a:ln>
              <a:solidFill>
                <a:srgbClr val="00567A"/>
              </a:solidFill>
              <a:effectLst/>
              <a:uLnTx/>
              <a:uFillTx/>
              <a:latin typeface="Teva Sans" panose="020B0604030202020203" pitchFamily="34" charset="77"/>
              <a:ea typeface="+mn-ea"/>
              <a:cs typeface="Afek 1.5 AAA" pitchFamily="2" charset="-79"/>
              <a:sym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2D4EB2B-F4BC-93E1-B1BD-1078D3215BCA}"/>
              </a:ext>
            </a:extLst>
          </p:cNvPr>
          <p:cNvSpPr txBox="1"/>
          <p:nvPr/>
        </p:nvSpPr>
        <p:spPr>
          <a:xfrm>
            <a:off x="8549288" y="3648946"/>
            <a:ext cx="21726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4E9E45"/>
                </a:solidFill>
                <a:effectLst/>
                <a:uLnTx/>
                <a:uFillTx/>
                <a:latin typeface="Teva Sans" panose="020B0604030202020203" pitchFamily="34" charset="77"/>
                <a:ea typeface="+mn-ea"/>
                <a:cs typeface="Afek 1.5 AAA" pitchFamily="2" charset="-79"/>
                <a:sym typeface="Arial" panose="020B0604020202020204" pitchFamily="34" charset="0"/>
              </a:rPr>
              <a:t>CDC</a:t>
            </a:r>
            <a:endParaRPr kumimoji="0" lang="he-IL" sz="1600" b="1" i="0" u="none" strike="noStrike" kern="1200" cap="none" spc="0" normalizeH="0" baseline="0" noProof="0">
              <a:ln>
                <a:noFill/>
              </a:ln>
              <a:solidFill>
                <a:srgbClr val="4E9E45"/>
              </a:solidFill>
              <a:effectLst/>
              <a:uLnTx/>
              <a:uFillTx/>
              <a:latin typeface="Teva Sans" panose="020B0604030202020203" pitchFamily="34" charset="77"/>
              <a:ea typeface="+mn-ea"/>
              <a:cs typeface="Afek 1.5 AAA" pitchFamily="2" charset="-79"/>
              <a:sym typeface="Arial" panose="020B0604020202020204" pitchFamily="34" charset="0"/>
            </a:endParaRPr>
          </a:p>
        </p:txBody>
      </p:sp>
      <p:sp>
        <p:nvSpPr>
          <p:cNvPr id="85" name="Title 121">
            <a:extLst>
              <a:ext uri="{FF2B5EF4-FFF2-40B4-BE49-F238E27FC236}">
                <a16:creationId xmlns:a16="http://schemas.microsoft.com/office/drawing/2014/main" id="{3B1A50B5-648D-3003-1A9E-D0E00990324A}"/>
              </a:ext>
            </a:extLst>
          </p:cNvPr>
          <p:cNvSpPr txBox="1">
            <a:spLocks/>
          </p:cNvSpPr>
          <p:nvPr/>
        </p:nvSpPr>
        <p:spPr>
          <a:xfrm>
            <a:off x="4928838" y="4120592"/>
            <a:ext cx="2335431" cy="7571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39700" marR="0" lvl="0" indent="-13970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1200" b="0" i="0" u="none" strike="noStrike" kern="1200" cap="none" spc="0" normalizeH="0" baseline="0" noProof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ליווי ובקרה פרויקטים חוצי-ארגון</a:t>
            </a:r>
          </a:p>
          <a:p>
            <a:pPr marL="139700" marR="0" lvl="0" indent="-13970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1200" b="0" i="0" u="none" strike="noStrike" kern="1200" cap="none" spc="0" normalizeH="0" baseline="0" noProof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ביצוע בקרות סייבר טכנולוגיות</a:t>
            </a:r>
          </a:p>
          <a:p>
            <a:pPr marL="139700" marR="0" lvl="0" indent="-13970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1200" b="0" i="0" u="none" strike="noStrike" kern="1200" cap="none" spc="0" normalizeH="0" baseline="0" noProof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ביצוע בדיקות חדירה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Pen Test</a:t>
            </a:r>
          </a:p>
          <a:p>
            <a:pPr marL="139700" marR="0" lvl="0" indent="-13970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1200" b="0" i="0" u="none" strike="noStrike" kern="1200" cap="none" spc="0" normalizeH="0" baseline="0" noProof="0" dirty="0">
                <a:ln>
                  <a:noFill/>
                </a:ln>
                <a:solidFill>
                  <a:srgbClr val="00567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וטיפול בממצאים</a:t>
            </a:r>
          </a:p>
        </p:txBody>
      </p:sp>
      <p:sp>
        <p:nvSpPr>
          <p:cNvPr id="86" name="Title 121">
            <a:extLst>
              <a:ext uri="{FF2B5EF4-FFF2-40B4-BE49-F238E27FC236}">
                <a16:creationId xmlns:a16="http://schemas.microsoft.com/office/drawing/2014/main" id="{A6BEE350-B565-0661-E078-BC8A8813E4CE}"/>
              </a:ext>
            </a:extLst>
          </p:cNvPr>
          <p:cNvSpPr txBox="1">
            <a:spLocks/>
          </p:cNvSpPr>
          <p:nvPr/>
        </p:nvSpPr>
        <p:spPr>
          <a:xfrm>
            <a:off x="8346326" y="4136193"/>
            <a:ext cx="2578576" cy="9233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39700" marR="0" lvl="0" indent="-13970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מרכז הגנת הסייבר הגלובלי של טבע</a:t>
            </a:r>
          </a:p>
          <a:p>
            <a:pPr marL="139700" marR="0" lvl="0" indent="-13970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ניהול מערכת חישה לקבלת תמונת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kumimoji="0" lang="he-IL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איומים אמינה בזמן אמת</a:t>
            </a:r>
          </a:p>
          <a:p>
            <a:pPr marL="139700" marR="0" lvl="0" indent="-13970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ביצוע פעולות כמן אקטיביות מניעתיות</a:t>
            </a:r>
          </a:p>
          <a:p>
            <a:pPr marL="139700" marR="0" lvl="0" indent="-13970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ניטור, ניהול אירועי סייבר 24/7</a:t>
            </a:r>
          </a:p>
        </p:txBody>
      </p:sp>
      <p:sp>
        <p:nvSpPr>
          <p:cNvPr id="88" name="Title 4">
            <a:extLst>
              <a:ext uri="{FF2B5EF4-FFF2-40B4-BE49-F238E27FC236}">
                <a16:creationId xmlns:a16="http://schemas.microsoft.com/office/drawing/2014/main" id="{32AF15F7-AB18-1B3B-56DA-FFF3635E0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505027"/>
          </a:xfrm>
        </p:spPr>
        <p:txBody>
          <a:bodyPr/>
          <a:lstStyle/>
          <a:p>
            <a:pPr algn="ctr"/>
            <a:br>
              <a:rPr lang="he-IL" dirty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</a:rPr>
            </a:br>
            <a:r>
              <a:rPr lang="he-IL" b="1" dirty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  <a:latin typeface="Afek 1.5 AAA" pitchFamily="2" charset="-79"/>
                <a:cs typeface="Afek 1.5 AAA" pitchFamily="2" charset="-79"/>
              </a:rPr>
              <a:t>סטנדרט ייחודי בתעשייה של </a:t>
            </a:r>
            <a:br>
              <a:rPr lang="he-IL" b="1" dirty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  <a:latin typeface="Afek 1.5 AAA" pitchFamily="2" charset="-79"/>
                <a:cs typeface="Afek 1.5 AAA" pitchFamily="2" charset="-79"/>
              </a:rPr>
            </a:br>
            <a:r>
              <a:rPr lang="he-IL" b="1" dirty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  <a:latin typeface="Afek 1.5 AAA" pitchFamily="2" charset="-79"/>
                <a:cs typeface="Afek 1.5 AAA" pitchFamily="2" charset="-79"/>
              </a:rPr>
              <a:t>הגנה ואבטחת מידע – בהיקף ובמענה</a:t>
            </a:r>
            <a:endParaRPr lang="en-US" b="1" dirty="0">
              <a:ln>
                <a:solidFill>
                  <a:schemeClr val="accent2"/>
                </a:solidFill>
              </a:ln>
              <a:solidFill>
                <a:schemeClr val="bg1"/>
              </a:solidFill>
              <a:latin typeface="Afek 1.5 AAA" pitchFamily="2" charset="-79"/>
              <a:cs typeface="Afek 1.5 AAA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99564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7CEE2-F720-C47C-903E-4D48B5666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water splashing&#10;&#10;AI-generated content may be incorrect.">
            <a:extLst>
              <a:ext uri="{FF2B5EF4-FFF2-40B4-BE49-F238E27FC236}">
                <a16:creationId xmlns:a16="http://schemas.microsoft.com/office/drawing/2014/main" id="{CF203671-8163-A81F-3AB5-14BB87F7B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261E1B-2B85-3D65-1A28-BBEED6A2CEDD}"/>
              </a:ext>
            </a:extLst>
          </p:cNvPr>
          <p:cNvSpPr/>
          <p:nvPr/>
        </p:nvSpPr>
        <p:spPr>
          <a:xfrm>
            <a:off x="312234" y="1494267"/>
            <a:ext cx="11660504" cy="2893260"/>
          </a:xfrm>
          <a:prstGeom prst="roundRect">
            <a:avLst/>
          </a:prstGeom>
          <a:solidFill>
            <a:schemeClr val="bg1">
              <a:alpha val="32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3791257-A761-C0F8-AF84-09784EBB8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82923" y="6328498"/>
            <a:ext cx="589815" cy="361054"/>
          </a:xfrm>
          <a:prstGeom prst="rect">
            <a:avLst/>
          </a:prstGeom>
        </p:spPr>
      </p:pic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F0DC344A-7353-90D5-C98B-E8B0820D3C00}"/>
              </a:ext>
            </a:extLst>
          </p:cNvPr>
          <p:cNvSpPr txBox="1">
            <a:spLocks/>
          </p:cNvSpPr>
          <p:nvPr/>
        </p:nvSpPr>
        <p:spPr>
          <a:xfrm>
            <a:off x="10970115" y="6361244"/>
            <a:ext cx="53780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32ACA-4727-4D4C-ACEE-24DD0689996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eva Sans Light"/>
                <a:ea typeface="+mn-ea"/>
                <a:cs typeface="Afek 1.5 AAA"/>
              </a:rPr>
              <a:t> 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|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" name="Title 121">
            <a:extLst>
              <a:ext uri="{FF2B5EF4-FFF2-40B4-BE49-F238E27FC236}">
                <a16:creationId xmlns:a16="http://schemas.microsoft.com/office/drawing/2014/main" id="{DEABF666-239B-70FB-90F2-1892AA1BD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1000" y="616814"/>
            <a:ext cx="1268057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sz="3600" b="1" dirty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  <a:latin typeface="Afek 1.5 AAA" pitchFamily="2" charset="-79"/>
                <a:cs typeface="Afek 1.5 AAA" pitchFamily="2" charset="-79"/>
                <a:sym typeface="Arial" panose="020B0604020202020204" pitchFamily="34" charset="0"/>
              </a:rPr>
              <a:t>פעילות </a:t>
            </a:r>
            <a:r>
              <a:rPr lang="he-IL" sz="3600" b="1" dirty="0" err="1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  <a:latin typeface="Afek 1.5 AAA" pitchFamily="2" charset="-79"/>
                <a:cs typeface="Afek 1.5 AAA" pitchFamily="2" charset="-79"/>
                <a:sym typeface="Arial" panose="020B0604020202020204" pitchFamily="34" charset="0"/>
              </a:rPr>
              <a:t>סלא</a:t>
            </a:r>
            <a:r>
              <a:rPr lang="he-IL" sz="3600" b="1" dirty="0">
                <a:ln>
                  <a:solidFill>
                    <a:schemeClr val="accent2"/>
                  </a:solidFill>
                </a:ln>
                <a:solidFill>
                  <a:schemeClr val="bg1"/>
                </a:solidFill>
                <a:latin typeface="Afek 1.5 AAA" pitchFamily="2" charset="-79"/>
                <a:cs typeface="Afek 1.5 AAA" pitchFamily="2" charset="-79"/>
                <a:sym typeface="Arial" panose="020B0604020202020204" pitchFamily="34" charset="0"/>
              </a:rPr>
              <a:t> טבע עומדת בהצלחה בכל אתגר לאומי</a:t>
            </a:r>
            <a:br>
              <a:rPr lang="he-IL" sz="3000" b="1" dirty="0">
                <a:gradFill>
                  <a:gsLst>
                    <a:gs pos="56000">
                      <a:srgbClr val="00A03B"/>
                    </a:gs>
                    <a:gs pos="0">
                      <a:srgbClr val="00A03B"/>
                    </a:gs>
                    <a:gs pos="100000">
                      <a:srgbClr val="AFCB37"/>
                    </a:gs>
                  </a:gsLst>
                  <a:lin ang="0" scaled="0"/>
                </a:gra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endParaRPr lang="en-US" sz="2800" dirty="0">
              <a:gradFill>
                <a:gsLst>
                  <a:gs pos="56000">
                    <a:srgbClr val="00A03B"/>
                  </a:gs>
                  <a:gs pos="0">
                    <a:srgbClr val="00A03B"/>
                  </a:gs>
                  <a:gs pos="100000">
                    <a:srgbClr val="AFCB37"/>
                  </a:gs>
                </a:gsLst>
                <a:lin ang="0" scaled="0"/>
              </a:gra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F98D21-F1C8-056B-42D2-8DA2B1B1481A}"/>
              </a:ext>
            </a:extLst>
          </p:cNvPr>
          <p:cNvSpPr txBox="1">
            <a:spLocks/>
          </p:cNvSpPr>
          <p:nvPr/>
        </p:nvSpPr>
        <p:spPr>
          <a:xfrm>
            <a:off x="423582" y="1085718"/>
            <a:ext cx="11071412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/>
            <a:r>
              <a:rPr lang="he-IL" sz="2400" dirty="0">
                <a:ln>
                  <a:solidFill>
                    <a:srgbClr val="00648C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במגפה עולמית - אחסון והפצת חיסוני הקורונה, הפצת בדיקות האנטיגן ואבעבועות הקוף חיסונים והבטחת הביטחון התרופתי של המדינה.</a:t>
            </a:r>
          </a:p>
          <a:p>
            <a:pPr algn="r" rtl="1"/>
            <a:r>
              <a:rPr lang="he-IL" sz="2400" dirty="0">
                <a:ln>
                  <a:solidFill>
                    <a:srgbClr val="00648C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במלחמות ובחירום - חרבות ברזל ועם כלביא – שמירה על רצף תפעולי ואספקה מלאה על אף אתגרים משמעותיים לדוג' : 15% מהעובדים גויסו לשירות מילואים, אספקה לאזורי קרבות, חסימות צירים, סגירת נמלים </a:t>
            </a:r>
            <a:r>
              <a:rPr lang="he-IL" sz="2400" dirty="0" err="1">
                <a:ln>
                  <a:solidFill>
                    <a:srgbClr val="00648C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וכו</a:t>
            </a:r>
            <a:r>
              <a:rPr lang="he-IL" sz="2400" dirty="0">
                <a:ln>
                  <a:solidFill>
                    <a:srgbClr val="00648C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'.</a:t>
            </a:r>
          </a:p>
          <a:p>
            <a:pPr algn="r" rtl="1"/>
            <a:r>
              <a:rPr lang="he-IL" sz="2400" dirty="0">
                <a:ln>
                  <a:solidFill>
                    <a:srgbClr val="00648C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משבר בחברת </a:t>
            </a:r>
            <a:r>
              <a:rPr lang="he-IL" sz="2400" dirty="0" err="1">
                <a:ln>
                  <a:solidFill>
                    <a:srgbClr val="00648C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נובולוג</a:t>
            </a:r>
            <a:r>
              <a:rPr lang="he-IL" sz="2400" dirty="0">
                <a:ln>
                  <a:solidFill>
                    <a:srgbClr val="00648C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גיבוי וסיוע מידי ע"מ לשמר רציפות תפקודית של משק הבריאות.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5F7FD8-9EE8-D613-EDD4-3B14DE7754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6285"/>
          <a:stretch/>
        </p:blipFill>
        <p:spPr>
          <a:xfrm>
            <a:off x="4283396" y="4427034"/>
            <a:ext cx="4074582" cy="228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68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Teva">
      <a:dk1>
        <a:srgbClr val="424242"/>
      </a:dk1>
      <a:lt1>
        <a:srgbClr val="FFFFFF"/>
      </a:lt1>
      <a:dk2>
        <a:srgbClr val="00A03B"/>
      </a:dk2>
      <a:lt2>
        <a:srgbClr val="F3F4F1"/>
      </a:lt2>
      <a:accent1>
        <a:srgbClr val="AFCB37"/>
      </a:accent1>
      <a:accent2>
        <a:srgbClr val="3C7E79"/>
      </a:accent2>
      <a:accent3>
        <a:srgbClr val="00ACA8"/>
      </a:accent3>
      <a:accent4>
        <a:srgbClr val="00567A"/>
      </a:accent4>
      <a:accent5>
        <a:srgbClr val="AA198D"/>
      </a:accent5>
      <a:accent6>
        <a:srgbClr val="FB3449"/>
      </a:accent6>
      <a:hlink>
        <a:srgbClr val="00A03B"/>
      </a:hlink>
      <a:folHlink>
        <a:srgbClr val="00ACA8"/>
      </a:folHlink>
    </a:clrScheme>
    <a:fontScheme name="Custom 4">
      <a:majorFont>
        <a:latin typeface="Afek 1.5 AAA"/>
        <a:ea typeface=""/>
        <a:cs typeface="Afek 1.5 AAA"/>
      </a:majorFont>
      <a:minorFont>
        <a:latin typeface="teva sans"/>
        <a:ea typeface=""/>
        <a:cs typeface="Afek 1.5 AA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ED20CEBB0EA84EB6CCBA024DC2B69C" ma:contentTypeVersion="19" ma:contentTypeDescription="Create a new document." ma:contentTypeScope="" ma:versionID="87f68eeaa32bba5d0a5edaef239cd51f">
  <xsd:schema xmlns:xsd="http://www.w3.org/2001/XMLSchema" xmlns:xs="http://www.w3.org/2001/XMLSchema" xmlns:p="http://schemas.microsoft.com/office/2006/metadata/properties" xmlns:ns2="8db4074f-6c11-4bea-a061-cdbfbe00a5ad" xmlns:ns3="25faabbf-9821-4018-a1ce-63607aef1b83" targetNamespace="http://schemas.microsoft.com/office/2006/metadata/properties" ma:root="true" ma:fieldsID="e4e6697ad4af1b7ff7f7d915940dfaad" ns2:_="" ns3:_="">
    <xsd:import namespace="8db4074f-6c11-4bea-a061-cdbfbe00a5ad"/>
    <xsd:import namespace="25faabbf-9821-4018-a1ce-63607aef1b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b4074f-6c11-4bea-a061-cdbfbe00a5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b375d8dd-8d10-45da-9fca-09bdb40000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faabbf-9821-4018-a1ce-63607aef1b83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6f1c4e99-2e49-4ddd-ba01-f638b322ba7b}" ma:internalName="TaxCatchAll" ma:showField="CatchAllData" ma:web="25faabbf-9821-4018-a1ce-63607aef1b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db4074f-6c11-4bea-a061-cdbfbe00a5ad">
      <Terms xmlns="http://schemas.microsoft.com/office/infopath/2007/PartnerControls"/>
    </lcf76f155ced4ddcb4097134ff3c332f>
    <TaxCatchAll xmlns="25faabbf-9821-4018-a1ce-63607aef1b83" xsi:nil="true"/>
  </documentManagement>
</p:properties>
</file>

<file path=customXml/itemProps1.xml><?xml version="1.0" encoding="utf-8"?>
<ds:datastoreItem xmlns:ds="http://schemas.openxmlformats.org/officeDocument/2006/customXml" ds:itemID="{18D228D6-12B6-4859-8174-CDAE48975DF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486A79-99E1-49F7-A2C5-90568A77C1CF}">
  <ds:schemaRefs>
    <ds:schemaRef ds:uri="25faabbf-9821-4018-a1ce-63607aef1b83"/>
    <ds:schemaRef ds:uri="8db4074f-6c11-4bea-a061-cdbfbe00a5a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E77EC39-696C-48AA-8147-6DDDF720B240}">
  <ds:schemaRefs>
    <ds:schemaRef ds:uri="25faabbf-9821-4018-a1ce-63607aef1b83"/>
    <ds:schemaRef ds:uri="8db4074f-6c11-4bea-a061-cdbfbe00a5ad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440</TotalTime>
  <Words>2093</Words>
  <Application>Microsoft Office PowerPoint</Application>
  <PresentationFormat>Widescreen</PresentationFormat>
  <Paragraphs>203</Paragraphs>
  <Slides>12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Afek 1.5 AAA</vt:lpstr>
      <vt:lpstr>Teva Sans Light</vt:lpstr>
      <vt:lpstr>Teva Sans</vt:lpstr>
      <vt:lpstr>Aptos</vt:lpstr>
      <vt:lpstr>Afek 1.5 AAA Light</vt:lpstr>
      <vt:lpstr>Calibri Light</vt:lpstr>
      <vt:lpstr>Office Theme</vt:lpstr>
      <vt:lpstr>PowerPoint Presentation</vt:lpstr>
      <vt:lpstr>המשימה שלנו:</vt:lpstr>
      <vt:lpstr>PowerPoint Presentation</vt:lpstr>
      <vt:lpstr>PowerPoint Presentation</vt:lpstr>
      <vt:lpstr>ערוכים לכלל תרחישי החירום</vt:lpstr>
      <vt:lpstr>יכולת לתפקד כאי בודד במשך 7 ימים רצופים ולשמור על הבטיחון התרופתי של מדינת ישראל</vt:lpstr>
      <vt:lpstr>יכולת לתפקד כאי בודד במשך 7 ימים רצופים ולשמור על הבטיחות התרופתי של מדינת ישראל</vt:lpstr>
      <vt:lpstr> סטנדרט ייחודי בתעשייה של  הגנה ואבטחת מידע – בהיקף ובמענה</vt:lpstr>
      <vt:lpstr>פעילות סלא טבע עומדת בהצלחה בכל אתגר לאומי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Roni Shemesh</dc:creator>
  <cp:lastModifiedBy>Hadar Mama</cp:lastModifiedBy>
  <cp:revision>12</cp:revision>
  <dcterms:created xsi:type="dcterms:W3CDTF">2025-06-12T08:44:09Z</dcterms:created>
  <dcterms:modified xsi:type="dcterms:W3CDTF">2025-12-21T21:29:31Z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0x01010026ED20CEBB0EA84EB6CCBA024DC2B69C</vt:lpwstr>
  </property>
  <property fmtid="{D5CDD505-2E9C-101B-9397-08002B2CF9AE}" pid="3" name="MediaServiceImageTags">
    <vt:lpwstr/>
  </property>
</Properties>
</file>