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48" r:id="rId1"/>
  </p:sldMasterIdLst>
  <p:notesMasterIdLst>
    <p:notesMasterId r:id="rId14"/>
  </p:notesMasterIdLst>
  <p:sldIdLst>
    <p:sldId id="284" r:id="rId2"/>
    <p:sldId id="301" r:id="rId3"/>
    <p:sldId id="292" r:id="rId4"/>
    <p:sldId id="288" r:id="rId5"/>
    <p:sldId id="289" r:id="rId6"/>
    <p:sldId id="295" r:id="rId7"/>
    <p:sldId id="294" r:id="rId8"/>
    <p:sldId id="300" r:id="rId9"/>
    <p:sldId id="290" r:id="rId10"/>
    <p:sldId id="291" r:id="rId11"/>
    <p:sldId id="297" r:id="rId12"/>
    <p:sldId id="303" r:id="rId13"/>
  </p:sldIdLst>
  <p:sldSz cx="14630400" cy="8229600"/>
  <p:notesSz cx="8229600" cy="14630400"/>
  <p:embeddedFontLst>
    <p:embeddedFont>
      <p:font typeface="Heebo" panose="00000500000000000000" pitchFamily="2" charset="-79"/>
      <p:regular r:id="rId15"/>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9927" autoAdjust="0"/>
  </p:normalViewPr>
  <p:slideViewPr>
    <p:cSldViewPr snapToGrid="0" snapToObjects="1">
      <p:cViewPr>
        <p:scale>
          <a:sx n="50" d="100"/>
          <a:sy n="50" d="100"/>
        </p:scale>
        <p:origin x="241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11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49362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r" rtl="1" fontAlgn="auto"/>
            <a:r>
              <a:rPr lang="he-IL" sz="1200" b="1" i="0" kern="1200" dirty="0">
                <a:solidFill>
                  <a:schemeClr val="tx1"/>
                </a:solidFill>
                <a:effectLst/>
                <a:latin typeface="+mn-lt"/>
                <a:ea typeface="+mn-ea"/>
                <a:cs typeface="+mn-cs"/>
              </a:rPr>
              <a:t>הגישה האמריקאית </a:t>
            </a:r>
            <a:r>
              <a:rPr lang="he-IL" sz="1200" b="0" i="0" kern="1200" dirty="0">
                <a:solidFill>
                  <a:schemeClr val="tx1"/>
                </a:solidFill>
                <a:effectLst/>
                <a:latin typeface="+mn-lt"/>
                <a:ea typeface="+mn-ea"/>
                <a:cs typeface="+mn-cs"/>
              </a:rPr>
              <a:t>– רוצה לקדם חדשנות ולא לפגוע בה. רגולציה סקטוריאלית רכה. כל רגולטור אחראי על </a:t>
            </a:r>
            <a:r>
              <a:rPr lang="en-US" sz="1200" b="0" i="0" kern="1200" dirty="0">
                <a:solidFill>
                  <a:schemeClr val="tx1"/>
                </a:solidFill>
                <a:effectLst/>
                <a:latin typeface="+mn-lt"/>
                <a:ea typeface="+mn-ea"/>
                <a:cs typeface="+mn-cs"/>
              </a:rPr>
              <a:t>AI </a:t>
            </a:r>
            <a:r>
              <a:rPr lang="he-IL" sz="1200" b="0" i="0" kern="1200" dirty="0">
                <a:solidFill>
                  <a:schemeClr val="tx1"/>
                </a:solidFill>
                <a:effectLst/>
                <a:latin typeface="+mn-lt"/>
                <a:ea typeface="+mn-ea"/>
                <a:cs typeface="+mn-cs"/>
              </a:rPr>
              <a:t>בתחום שלו. תקנים וולונטריים (</a:t>
            </a:r>
            <a:r>
              <a:rPr lang="en-US" sz="1200" b="0" i="0" kern="1200" dirty="0">
                <a:solidFill>
                  <a:schemeClr val="tx1"/>
                </a:solidFill>
                <a:effectLst/>
                <a:latin typeface="+mn-lt"/>
                <a:ea typeface="+mn-ea"/>
                <a:cs typeface="+mn-cs"/>
              </a:rPr>
              <a:t>NIST RMF</a:t>
            </a:r>
            <a:r>
              <a:rPr lang="he-IL" sz="1200" b="0" i="0" kern="1200" dirty="0">
                <a:solidFill>
                  <a:schemeClr val="tx1"/>
                </a:solidFill>
                <a:effectLst/>
                <a:latin typeface="+mn-lt"/>
                <a:ea typeface="+mn-ea"/>
                <a:cs typeface="+mn-cs"/>
              </a:rPr>
              <a:t>), השקעה מסיבית בתשתיות בשיתוף פעולה עם חברות ה-</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הגדולות. היה </a:t>
            </a:r>
            <a:r>
              <a:rPr lang="he-IL" sz="1200" b="0" i="0" kern="1200" dirty="0" err="1">
                <a:solidFill>
                  <a:schemeClr val="tx1"/>
                </a:solidFill>
                <a:effectLst/>
                <a:latin typeface="+mn-lt"/>
                <a:ea typeface="+mn-ea"/>
                <a:cs typeface="+mn-cs"/>
              </a:rPr>
              <a:t>נסיון</a:t>
            </a:r>
            <a:r>
              <a:rPr lang="he-IL" sz="1200" b="0" i="0" kern="1200" dirty="0">
                <a:solidFill>
                  <a:schemeClr val="tx1"/>
                </a:solidFill>
                <a:effectLst/>
                <a:latin typeface="+mn-lt"/>
                <a:ea typeface="+mn-ea"/>
                <a:cs typeface="+mn-cs"/>
              </a:rPr>
              <a:t> לפני כמה שבועות להעביר חקיקה פדרלית שתעצור חקיקה מדינתית בתחום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אבל זה נעצר ברגע האחרון בסנאט על חודו של קולר</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1" i="0" kern="1200" dirty="0">
                <a:solidFill>
                  <a:schemeClr val="tx1"/>
                </a:solidFill>
                <a:effectLst/>
                <a:latin typeface="+mn-lt"/>
                <a:ea typeface="+mn-ea"/>
                <a:cs typeface="+mn-cs"/>
              </a:rPr>
              <a:t>האיחוד האירופי </a:t>
            </a:r>
            <a:r>
              <a:rPr lang="he-IL" sz="1200" b="0" i="0" kern="1200" dirty="0">
                <a:solidFill>
                  <a:schemeClr val="tx1"/>
                </a:solidFill>
                <a:effectLst/>
                <a:latin typeface="+mn-lt"/>
                <a:ea typeface="+mn-ea"/>
                <a:cs typeface="+mn-cs"/>
              </a:rPr>
              <a:t>– ניסיון ליצור סטנדרט בין-לאומי ראשון מסוגו עם ה-</a:t>
            </a:r>
            <a:r>
              <a:rPr lang="en-US" sz="1200" b="0" i="0" kern="1200" dirty="0">
                <a:solidFill>
                  <a:schemeClr val="tx1"/>
                </a:solidFill>
                <a:effectLst/>
                <a:latin typeface="+mn-lt"/>
                <a:ea typeface="+mn-ea"/>
                <a:cs typeface="+mn-cs"/>
              </a:rPr>
              <a:t>AI Act. .</a:t>
            </a:r>
            <a:r>
              <a:rPr lang="he-IL" sz="1200" b="0" i="0" kern="1200" dirty="0">
                <a:solidFill>
                  <a:schemeClr val="tx1"/>
                </a:solidFill>
                <a:effectLst/>
                <a:latin typeface="+mn-lt"/>
                <a:ea typeface="+mn-ea"/>
                <a:cs typeface="+mn-cs"/>
              </a:rPr>
              <a:t> מדובר בחקיקה מאד מסיבית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עם סיווג מאד מפורט של </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זאת לא חקיקה סקטוריאלית בכלל אלא תפיסה אירופאית קלאסית בדומה לתחום הפרטיות והחקיקה שם (</a:t>
            </a:r>
            <a:r>
              <a:rPr lang="en-US" sz="1200" b="0" i="0" kern="1200" dirty="0">
                <a:solidFill>
                  <a:schemeClr val="tx1"/>
                </a:solidFill>
                <a:effectLst/>
                <a:latin typeface="+mn-lt"/>
                <a:ea typeface="+mn-ea"/>
                <a:cs typeface="+mn-cs"/>
              </a:rPr>
              <a:t>GDPR</a:t>
            </a:r>
            <a:r>
              <a:rPr lang="he-IL"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יש עכשיו</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לאחרונה האיחוד האירופי לא בטוח בכיוון הזה שהוא מקדם לפחות מאז 2019 אם לא לפני</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ב2024 מתפרסם דוח מאד ביקורתי של מריו </a:t>
            </a:r>
            <a:r>
              <a:rPr lang="he-IL" sz="1200" b="0" i="0" kern="1200" dirty="0" err="1">
                <a:solidFill>
                  <a:schemeClr val="tx1"/>
                </a:solidFill>
                <a:effectLst/>
                <a:latin typeface="+mn-lt"/>
                <a:ea typeface="+mn-ea"/>
                <a:cs typeface="+mn-cs"/>
              </a:rPr>
              <a:t>דראגי</a:t>
            </a:r>
            <a:r>
              <a:rPr lang="he-IL" sz="1200" b="0" i="0" kern="1200" dirty="0">
                <a:solidFill>
                  <a:schemeClr val="tx1"/>
                </a:solidFill>
                <a:effectLst/>
                <a:latin typeface="+mn-lt"/>
                <a:ea typeface="+mn-ea"/>
                <a:cs typeface="+mn-cs"/>
              </a:rPr>
              <a:t> (שהיה נשיא הבנק האירופי וראש ממשלת איטליה) שעוסק בין השאר בפיגור הטכנולוגי של אירופה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וגם בתחום ה</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 הפיגור הזה קשור גם במבנה ההשקעות באירופה בטכנולוגיה וחדשנות (פחות הון סיכון</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יותר בנקאות יותר שמרנים). בחודשים האחרונים מתפרסמות יוזמות חדשות של האיחוד האירופי לעודד פיתוח בתחום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ומובטחים מאות מיליוני יורו להשקעות ענק בתשתיות. </a:t>
            </a:r>
          </a:p>
          <a:p>
            <a:pPr algn="r" rtl="1" fontAlgn="auto"/>
            <a:endParaRPr lang="he-IL" sz="1200" b="0" i="0" kern="1200" dirty="0">
              <a:solidFill>
                <a:schemeClr val="tx1"/>
              </a:solidFill>
              <a:effectLst/>
              <a:latin typeface="+mn-lt"/>
              <a:ea typeface="+mn-ea"/>
              <a:cs typeface="+mn-cs"/>
            </a:endParaRPr>
          </a:p>
          <a:p>
            <a:pPr algn="r" rtl="1" fontAlgn="auto"/>
            <a:r>
              <a:rPr lang="he-IL" sz="1200" b="1" i="0" kern="1200" dirty="0">
                <a:solidFill>
                  <a:schemeClr val="tx1"/>
                </a:solidFill>
                <a:effectLst/>
                <a:latin typeface="+mn-lt"/>
                <a:ea typeface="+mn-ea"/>
                <a:cs typeface="+mn-cs"/>
              </a:rPr>
              <a:t>בישראל</a:t>
            </a:r>
            <a:r>
              <a:rPr lang="he-IL" sz="1200" b="0" i="0" kern="1200" dirty="0">
                <a:solidFill>
                  <a:schemeClr val="tx1"/>
                </a:solidFill>
                <a:effectLst/>
                <a:latin typeface="+mn-lt"/>
                <a:ea typeface="+mn-ea"/>
                <a:cs typeface="+mn-cs"/>
              </a:rPr>
              <a:t> – בגדול האסטרטגיה היא רגולציה סקטוריאלית. כל רגולטור אחראי על </a:t>
            </a:r>
            <a:r>
              <a:rPr lang="en-US" sz="1200" b="0" i="0" kern="1200" dirty="0">
                <a:solidFill>
                  <a:schemeClr val="tx1"/>
                </a:solidFill>
                <a:effectLst/>
                <a:latin typeface="+mn-lt"/>
                <a:ea typeface="+mn-ea"/>
                <a:cs typeface="+mn-cs"/>
              </a:rPr>
              <a:t>AI </a:t>
            </a:r>
            <a:r>
              <a:rPr lang="he-IL" sz="1200" b="0" i="0" kern="1200" dirty="0">
                <a:solidFill>
                  <a:schemeClr val="tx1"/>
                </a:solidFill>
                <a:effectLst/>
                <a:latin typeface="+mn-lt"/>
                <a:ea typeface="+mn-ea"/>
                <a:cs typeface="+mn-cs"/>
              </a:rPr>
              <a:t>בתחום שלו והמדינה תומכת דרך רשות החדשנות ועכשיו עם הקמת המטה הלאומי לבינה מלאכותית במשרד ראש הממשלה. ישראל נזכרה קצת מאוחר אבל נראה שיש שינוי, הובלה של המגזר הציבורי באימוץ אולי תביא לדוגמה אישית לתעשייה. שווה לעקוב</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a:endParaRPr lang="en-US" dirty="0"/>
          </a:p>
          <a:p>
            <a:pPr algn="r"/>
            <a:endParaRPr lang="en-US" dirty="0"/>
          </a:p>
        </p:txBody>
      </p:sp>
    </p:spTree>
    <p:extLst>
      <p:ext uri="{BB962C8B-B14F-4D97-AF65-F5344CB8AC3E}">
        <p14:creationId xmlns:p14="http://schemas.microsoft.com/office/powerpoint/2010/main" val="1121572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r" rtl="1" fontAlgn="auto"/>
            <a:r>
              <a:rPr lang="he-IL" sz="1200" b="0" i="0" kern="1200" dirty="0">
                <a:solidFill>
                  <a:schemeClr val="tx1"/>
                </a:solidFill>
                <a:effectLst/>
                <a:latin typeface="+mn-lt"/>
                <a:ea typeface="+mn-ea"/>
                <a:cs typeface="+mn-cs"/>
              </a:rPr>
              <a:t>אם נסכם,</a:t>
            </a:r>
            <a:r>
              <a:rPr lang="en-US" sz="1200" b="0" i="0" kern="1200" dirty="0">
                <a:solidFill>
                  <a:schemeClr val="tx1"/>
                </a:solidFill>
                <a:effectLst/>
                <a:latin typeface="+mn-lt"/>
                <a:ea typeface="+mn-ea"/>
                <a:cs typeface="+mn-cs"/>
              </a:rPr>
              <a:t> </a:t>
            </a:r>
            <a:r>
              <a:rPr lang="he-IL" sz="1200" b="0" i="0" kern="1200" dirty="0">
                <a:solidFill>
                  <a:schemeClr val="tx1"/>
                </a:solidFill>
                <a:effectLst/>
                <a:latin typeface="+mn-lt"/>
                <a:ea typeface="+mn-ea"/>
                <a:cs typeface="+mn-cs"/>
              </a:rPr>
              <a:t> אפשר לראות ברגולציה משהו שמונע חדשנות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פוגע </a:t>
            </a:r>
            <a:r>
              <a:rPr lang="he-IL" sz="1200" b="0" i="0" kern="1200" dirty="0" err="1">
                <a:solidFill>
                  <a:schemeClr val="tx1"/>
                </a:solidFill>
                <a:effectLst/>
                <a:latin typeface="+mn-lt"/>
                <a:ea typeface="+mn-ea"/>
                <a:cs typeface="+mn-cs"/>
              </a:rPr>
              <a:t>במירוץ</a:t>
            </a:r>
            <a:r>
              <a:rPr lang="he-IL" sz="1200" b="0" i="0" kern="1200" dirty="0">
                <a:solidFill>
                  <a:schemeClr val="tx1"/>
                </a:solidFill>
                <a:effectLst/>
                <a:latin typeface="+mn-lt"/>
                <a:ea typeface="+mn-ea"/>
                <a:cs typeface="+mn-cs"/>
              </a:rPr>
              <a:t> לקדמה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ונובע מתפיסה מיושנת ביחס להתפתחות טכנולוגית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לצד זה יש אנשים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שאומרים דברים אחרים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שרואים ברגולציה כלי להפוך את הטכנולוגיה למשהו שמשרת את האינטרסים שלנו</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במקום להיסחף בזרם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קווין קלי</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איש טכנולוגיה ותיק מסן </a:t>
            </a:r>
            <a:r>
              <a:rPr lang="he-IL" sz="1200" b="0" i="0" kern="1200" dirty="0" err="1">
                <a:solidFill>
                  <a:schemeClr val="tx1"/>
                </a:solidFill>
                <a:effectLst/>
                <a:latin typeface="+mn-lt"/>
                <a:ea typeface="+mn-ea"/>
                <a:cs typeface="+mn-cs"/>
              </a:rPr>
              <a:t>פרנסציקו</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וממייסדי מגזין </a:t>
            </a:r>
            <a:r>
              <a:rPr lang="en-US" sz="1200" b="0" i="0" kern="1200" dirty="0">
                <a:solidFill>
                  <a:schemeClr val="tx1"/>
                </a:solidFill>
                <a:effectLst/>
                <a:latin typeface="+mn-lt"/>
                <a:ea typeface="+mn-ea"/>
                <a:cs typeface="+mn-cs"/>
              </a:rPr>
              <a:t>wired</a:t>
            </a:r>
            <a:r>
              <a:rPr lang="he-IL" sz="1200" b="0" i="0" kern="1200" dirty="0">
                <a:solidFill>
                  <a:schemeClr val="tx1"/>
                </a:solidFill>
                <a:effectLst/>
                <a:latin typeface="+mn-lt"/>
                <a:ea typeface="+mn-ea"/>
                <a:cs typeface="+mn-cs"/>
              </a:rPr>
              <a:t> היה חבר של כל הגדולים בסיליקון וואלי</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נותן לדוגמא את </a:t>
            </a:r>
            <a:r>
              <a:rPr lang="he-IL" sz="1200" b="0" i="0" kern="1200" dirty="0" err="1">
                <a:solidFill>
                  <a:schemeClr val="tx1"/>
                </a:solidFill>
                <a:effectLst/>
                <a:latin typeface="+mn-lt"/>
                <a:ea typeface="+mn-ea"/>
                <a:cs typeface="+mn-cs"/>
              </a:rPr>
              <a:t>האיימישים</a:t>
            </a:r>
            <a:r>
              <a:rPr lang="he-IL" sz="1200" b="0" i="0" kern="1200" dirty="0">
                <a:solidFill>
                  <a:schemeClr val="tx1"/>
                </a:solidFill>
                <a:effectLst/>
                <a:latin typeface="+mn-lt"/>
                <a:ea typeface="+mn-ea"/>
                <a:cs typeface="+mn-cs"/>
              </a:rPr>
              <a:t> בארצות הברית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והאופן שבו הם מתנסים בטכנולוגיה כדי לוודא שהיא מתאימה לצרכים שלהם לפני שהם מאמצים אותה בקרה מידה גדול (</a:t>
            </a:r>
            <a:r>
              <a:rPr lang="he-IL" sz="1200" b="0" i="0" kern="1200" dirty="0" err="1">
                <a:solidFill>
                  <a:schemeClr val="tx1"/>
                </a:solidFill>
                <a:effectLst/>
                <a:latin typeface="+mn-lt"/>
                <a:ea typeface="+mn-ea"/>
                <a:cs typeface="+mn-cs"/>
              </a:rPr>
              <a:t>משתשמים</a:t>
            </a:r>
            <a:r>
              <a:rPr lang="he-IL" sz="1200" b="0" i="0" kern="1200" dirty="0">
                <a:solidFill>
                  <a:schemeClr val="tx1"/>
                </a:solidFill>
                <a:effectLst/>
                <a:latin typeface="+mn-lt"/>
                <a:ea typeface="+mn-ea"/>
                <a:cs typeface="+mn-cs"/>
              </a:rPr>
              <a:t> במכשירים פנאומטיים במקום חשמל גם כדי להרתיח מים – זה מכריח אותם להבין את הטכנולוגיה לעומק)</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אפשר להסתכל על הרגולציה בתחום ה-</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כמשהו שמונע קידמה או כמשהו ששומר על האנושות ומאפשר לנו להבין לעומק את הטכנולוגיה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אבל דבר אחד מתחיל כן להסתמן בבירור</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 הבחירה ברגולציה סקטוריאלית בישראל וארה"ב מסמנת קו אדום ואומרת, אנחנו ניתן למומחים שיודעים מה הם עושים בתחומם, להציב את הגבולות. באירופה נוקטים בקו אחר כי יש להם אסטרטגיה ארוכת טווח, וגם מבנה אחר של שווקי הון ואפילו הם סופגים על הראש עכשיו בגלל הפער הטכנולוגי.</a:t>
            </a:r>
          </a:p>
          <a:p>
            <a:pPr algn="r" rtl="1" fontAlgn="auto"/>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מה שאפשר ללמוד מזה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זה שאסטרטגיית </a:t>
            </a:r>
            <a:r>
              <a:rPr lang="en-US" sz="1200" b="0" i="0" kern="1200" dirty="0">
                <a:solidFill>
                  <a:schemeClr val="tx1"/>
                </a:solidFill>
                <a:effectLst/>
                <a:latin typeface="+mn-lt"/>
                <a:ea typeface="+mn-ea"/>
                <a:cs typeface="+mn-cs"/>
              </a:rPr>
              <a:t>AI </a:t>
            </a:r>
            <a:r>
              <a:rPr lang="he-IL" sz="1200" b="0" i="0" kern="1200" dirty="0">
                <a:solidFill>
                  <a:schemeClr val="tx1"/>
                </a:solidFill>
                <a:effectLst/>
                <a:latin typeface="+mn-lt"/>
                <a:ea typeface="+mn-ea"/>
                <a:cs typeface="+mn-cs"/>
              </a:rPr>
              <a:t> שלוקחת רגולציה בחשבון מאפשרת אימוץ מחושב והדרגתי שמתאים לארגון</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לא כזה שרק מונע </a:t>
            </a:r>
            <a:r>
              <a:rPr lang="he-IL" sz="1200" b="0" i="0" kern="1200" dirty="0" err="1">
                <a:solidFill>
                  <a:schemeClr val="tx1"/>
                </a:solidFill>
                <a:effectLst/>
                <a:latin typeface="+mn-lt"/>
                <a:ea typeface="+mn-ea"/>
                <a:cs typeface="+mn-cs"/>
              </a:rPr>
              <a:t>מהייפ</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אלא בדרך מתודית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שמייצרת הזדמנות לשים את החומר האנושי והמומחיות האנושית הייחודית של התחום במרכז ודרך זה לבחון איזה טכנולוגיה מתאימה ואיך מאמצים אותה.</a:t>
            </a:r>
          </a:p>
          <a:p>
            <a:pPr algn="r" rtl="1" fontAlgn="auto"/>
            <a:endParaRPr lang="he-IL" sz="1200" b="0" i="0" kern="1200" dirty="0">
              <a:solidFill>
                <a:schemeClr val="tx1"/>
              </a:solidFill>
              <a:effectLst/>
              <a:latin typeface="+mn-lt"/>
              <a:ea typeface="+mn-ea"/>
              <a:cs typeface="+mn-cs"/>
            </a:endParaRPr>
          </a:p>
          <a:p>
            <a:pPr algn="r" rtl="1" fontAlgn="auto"/>
            <a:endParaRPr lang="he-IL" sz="1200" b="0" i="0" kern="1200" dirty="0">
              <a:solidFill>
                <a:schemeClr val="tx1"/>
              </a:solidFill>
              <a:effectLst/>
              <a:latin typeface="+mn-lt"/>
              <a:ea typeface="+mn-ea"/>
              <a:cs typeface="+mn-cs"/>
            </a:endParaRPr>
          </a:p>
          <a:p>
            <a:pPr algn="r"/>
            <a:endParaRPr lang="en-US" dirty="0"/>
          </a:p>
          <a:p>
            <a:pPr algn="r"/>
            <a:endParaRPr lang="en-US" dirty="0"/>
          </a:p>
        </p:txBody>
      </p:sp>
    </p:spTree>
    <p:extLst>
      <p:ext uri="{BB962C8B-B14F-4D97-AF65-F5344CB8AC3E}">
        <p14:creationId xmlns:p14="http://schemas.microsoft.com/office/powerpoint/2010/main" val="4279991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r" rtl="1" fontAlgn="auto"/>
            <a:br>
              <a:rPr lang="he-IL" sz="1200" b="0" i="0" kern="1200" dirty="0">
                <a:solidFill>
                  <a:schemeClr val="tx1"/>
                </a:solidFill>
                <a:effectLst/>
                <a:latin typeface="+mn-lt"/>
                <a:ea typeface="+mn-ea"/>
                <a:cs typeface="+mn-cs"/>
              </a:rPr>
            </a:br>
            <a:r>
              <a:rPr lang="he-IL" sz="1200" b="0" i="0" kern="1200" dirty="0">
                <a:solidFill>
                  <a:schemeClr val="tx1"/>
                </a:solidFill>
                <a:effectLst/>
                <a:latin typeface="+mn-lt"/>
                <a:ea typeface="+mn-ea"/>
                <a:cs typeface="+mn-cs"/>
              </a:rPr>
              <a:t>תודה רבה. אני מקווה שהצלחתי לשכנע אתכם שרגולציה של בינה מלאכותית זה באמת דבר מעניין, ושהיא מספרת לנו סיפור חשוב על איך אנחנו יכולים להשתמש בטכנולוגיה הזו בצורה שתקדם אותנו – עסקית ואנושית.</a:t>
            </a:r>
          </a:p>
          <a:p>
            <a:pPr algn="r" rtl="1" fontAlgn="auto"/>
            <a:endParaRPr lang="he-IL" dirty="0"/>
          </a:p>
          <a:p>
            <a:pPr algn="r" rtl="1" fontAlgn="auto"/>
            <a:r>
              <a:rPr lang="he-IL" dirty="0"/>
              <a:t>על איך מומחיות אנושית הופכת להיות המפתח להבנת הרגולציה </a:t>
            </a:r>
          </a:p>
          <a:p>
            <a:pPr algn="r" rtl="1" fontAlgn="auto"/>
            <a:endParaRPr lang="he-IL" dirty="0"/>
          </a:p>
          <a:p>
            <a:pPr algn="r" rtl="1" fontAlgn="auto"/>
            <a:r>
              <a:rPr lang="he-IL" b="1" dirty="0"/>
              <a:t>האדם במרכז, המכונה מסביב</a:t>
            </a:r>
          </a:p>
          <a:p>
            <a:pPr algn="r" rtl="1" fontAlgn="auto"/>
            <a:endParaRPr lang="he-IL" dirty="0"/>
          </a:p>
          <a:p>
            <a:pPr algn="r" rtl="1"/>
            <a:endParaRPr lang="he-IL" dirty="0"/>
          </a:p>
          <a:p>
            <a:pPr algn="r" rtl="1"/>
            <a:r>
              <a:rPr lang="he-IL" dirty="0"/>
              <a:t>תודה רבה</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6078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r" rtl="1"/>
            <a:br>
              <a:rPr lang="he-IL" dirty="0"/>
            </a:br>
            <a:r>
              <a:rPr lang="he-IL" sz="1200" b="0" i="0" kern="1200" dirty="0">
                <a:solidFill>
                  <a:schemeClr val="tx1"/>
                </a:solidFill>
                <a:effectLst/>
                <a:latin typeface="+mn-lt"/>
                <a:ea typeface="+mn-ea"/>
                <a:cs typeface="+mn-cs"/>
              </a:rPr>
              <a:t>אני רוצה להתחיל עם דעה לא פופולרית: רגולציה זה דבר מעניין. אני אומר את זה לא רק כי אני לומד מאנשי ונשות מקצוע מדהימים שנושמים וחיים את הדבר הזה, שתכף תשמעו מהם, אלא בגלל הרגע ההיסטורי בזמן שאנחנו נמצאים בו. </a:t>
            </a:r>
          </a:p>
          <a:p>
            <a:pPr algn="r" rtl="1"/>
            <a:endParaRPr lang="he-IL" sz="1200" b="0" i="0" kern="1200" dirty="0">
              <a:solidFill>
                <a:schemeClr val="tx1"/>
              </a:solidFill>
              <a:effectLst/>
              <a:latin typeface="+mn-lt"/>
              <a:ea typeface="+mn-ea"/>
              <a:cs typeface="+mn-cs"/>
            </a:endParaRPr>
          </a:p>
          <a:p>
            <a:pPr algn="r" rtl="1"/>
            <a:r>
              <a:rPr lang="he-IL" sz="1200" b="0" i="0" kern="1200" dirty="0">
                <a:solidFill>
                  <a:schemeClr val="tx1"/>
                </a:solidFill>
                <a:effectLst/>
                <a:latin typeface="+mn-lt"/>
                <a:ea typeface="+mn-ea"/>
                <a:cs typeface="+mn-cs"/>
              </a:rPr>
              <a:t>אנחנו עדים לשלב של התהוות ברמה הגלובלית של רגולציה בנושא כל כך קריטי שישפיע על כל כך הרבה אספקטים של החיים שלנו. </a:t>
            </a:r>
          </a:p>
          <a:p>
            <a:pPr algn="r" rtl="1"/>
            <a:endParaRPr lang="he-IL" sz="1200" b="0" i="0" kern="1200" dirty="0">
              <a:solidFill>
                <a:schemeClr val="tx1"/>
              </a:solidFill>
              <a:effectLst/>
              <a:latin typeface="+mn-lt"/>
              <a:ea typeface="+mn-ea"/>
              <a:cs typeface="+mn-cs"/>
            </a:endParaRPr>
          </a:p>
          <a:p>
            <a:pPr algn="r" rtl="1"/>
            <a:r>
              <a:rPr lang="he-IL" sz="1200" b="0" i="0" kern="1200" dirty="0">
                <a:solidFill>
                  <a:schemeClr val="tx1"/>
                </a:solidFill>
                <a:effectLst/>
                <a:latin typeface="+mn-lt"/>
                <a:ea typeface="+mn-ea"/>
                <a:cs typeface="+mn-cs"/>
              </a:rPr>
              <a:t>אני אנסה לשכנע אתכם בהרצאה שלי שהמאמצים להסדיר בינה מלאכותית מספרים לנו סיפור על מהי הטכנולוגיה הזאת, ואולי חושפת טפח על איך אפשר לאמץ אותה נכון</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בצורה שממזערת חשיפה וגם מקדמת אינטרסים עסקיים ואנושיים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endParaRPr lang="en-US" dirty="0"/>
          </a:p>
          <a:p>
            <a:endParaRPr lang="en-US" dirty="0"/>
          </a:p>
          <a:p>
            <a:endParaRPr lang="en-US" dirty="0"/>
          </a:p>
        </p:txBody>
      </p:sp>
    </p:spTree>
    <p:extLst>
      <p:ext uri="{BB962C8B-B14F-4D97-AF65-F5344CB8AC3E}">
        <p14:creationId xmlns:p14="http://schemas.microsoft.com/office/powerpoint/2010/main" val="283382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r" rtl="1"/>
            <a:endParaRPr lang="en-US" dirty="0"/>
          </a:p>
        </p:txBody>
      </p:sp>
    </p:spTree>
    <p:extLst>
      <p:ext uri="{BB962C8B-B14F-4D97-AF65-F5344CB8AC3E}">
        <p14:creationId xmlns:p14="http://schemas.microsoft.com/office/powerpoint/2010/main" val="51964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br>
              <a:rPr lang="he-IL" sz="1200" b="0" i="0" kern="1200" dirty="0">
                <a:solidFill>
                  <a:schemeClr val="tx1"/>
                </a:solidFill>
                <a:effectLst/>
                <a:latin typeface="+mn-lt"/>
                <a:ea typeface="+mn-ea"/>
                <a:cs typeface="+mn-cs"/>
              </a:rPr>
            </a:br>
            <a:r>
              <a:rPr lang="he-IL" sz="1200" b="0" i="0" kern="1200" dirty="0">
                <a:solidFill>
                  <a:schemeClr val="tx1"/>
                </a:solidFill>
                <a:effectLst/>
                <a:latin typeface="+mn-lt"/>
                <a:ea typeface="+mn-ea"/>
                <a:cs typeface="+mn-cs"/>
              </a:rPr>
              <a:t>כדי להבין איפה אנחנו נמצאים מבחינה טכנולוגית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נקפוץ לרגע אחורה בזמן כדי להבין מה קרה בשנים האחרונות ונשים את החידושים שיש לנו היום על ציר הזמן</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אפשר לומר שאנחנו נמצאים כרגע </a:t>
            </a:r>
            <a:r>
              <a:rPr lang="he-IL" sz="1200" b="0" i="0" kern="1200" dirty="0" err="1">
                <a:solidFill>
                  <a:schemeClr val="tx1"/>
                </a:solidFill>
                <a:effectLst/>
                <a:latin typeface="+mn-lt"/>
                <a:ea typeface="+mn-ea"/>
                <a:cs typeface="+mn-cs"/>
              </a:rPr>
              <a:t>בפייז</a:t>
            </a:r>
            <a:r>
              <a:rPr lang="he-IL" sz="1200" b="0" i="0" kern="1200" dirty="0">
                <a:solidFill>
                  <a:schemeClr val="tx1"/>
                </a:solidFill>
                <a:effectLst/>
                <a:latin typeface="+mn-lt"/>
                <a:ea typeface="+mn-ea"/>
                <a:cs typeface="+mn-cs"/>
              </a:rPr>
              <a:t> השלישי של הטכנולוגיה הזו. זה התחיל בפריצות דרך בשנת 2012 עם למידת מכונה ואלגוריתמים שהצליחו לגבש לעצמם דרכים לזהות תמונות (חתולים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כלבים צבים).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בעצם תיאוריות משנות ה-50 פתאום היו ישימות בזכות </a:t>
            </a:r>
            <a:r>
              <a:rPr lang="he-IL" sz="1200" b="0" i="0" kern="1200" dirty="0" err="1">
                <a:solidFill>
                  <a:schemeClr val="tx1"/>
                </a:solidFill>
                <a:effectLst/>
                <a:latin typeface="+mn-lt"/>
                <a:ea typeface="+mn-ea"/>
                <a:cs typeface="+mn-cs"/>
              </a:rPr>
              <a:t>כח</a:t>
            </a:r>
            <a:r>
              <a:rPr lang="he-IL" sz="1200" b="0" i="0" kern="1200" dirty="0">
                <a:solidFill>
                  <a:schemeClr val="tx1"/>
                </a:solidFill>
                <a:effectLst/>
                <a:latin typeface="+mn-lt"/>
                <a:ea typeface="+mn-ea"/>
                <a:cs typeface="+mn-cs"/>
              </a:rPr>
              <a:t> </a:t>
            </a:r>
            <a:r>
              <a:rPr lang="he-IL" sz="1200" b="0" i="0" kern="1200" dirty="0" err="1">
                <a:solidFill>
                  <a:schemeClr val="tx1"/>
                </a:solidFill>
                <a:effectLst/>
                <a:latin typeface="+mn-lt"/>
                <a:ea typeface="+mn-ea"/>
                <a:cs typeface="+mn-cs"/>
              </a:rPr>
              <a:t>מיחשוב</a:t>
            </a:r>
            <a:r>
              <a:rPr lang="he-IL" sz="1200" b="0" i="0" kern="1200" dirty="0">
                <a:solidFill>
                  <a:schemeClr val="tx1"/>
                </a:solidFill>
                <a:effectLst/>
                <a:latin typeface="+mn-lt"/>
                <a:ea typeface="+mn-ea"/>
                <a:cs typeface="+mn-cs"/>
              </a:rPr>
              <a:t> ומהנדסים די מדהימים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ככה למשל גוגל הצליחו להשתמש ברשתות נוירונים בשביל לעשות תרגום מאוד טוב וזה התפרסם בשנת 2016.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מאחורי הקלעים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r>
              <a:rPr lang="he-IL" sz="1200" b="0" i="0" kern="1200" dirty="0" err="1">
                <a:solidFill>
                  <a:schemeClr val="tx1"/>
                </a:solidFill>
                <a:effectLst/>
                <a:latin typeface="+mn-lt"/>
                <a:ea typeface="+mn-ea"/>
                <a:cs typeface="+mn-cs"/>
              </a:rPr>
              <a:t>אנדריי</a:t>
            </a:r>
            <a:r>
              <a:rPr lang="he-IL" sz="1200" b="0" i="0" kern="1200" dirty="0">
                <a:solidFill>
                  <a:schemeClr val="tx1"/>
                </a:solidFill>
                <a:effectLst/>
                <a:latin typeface="+mn-lt"/>
                <a:ea typeface="+mn-ea"/>
                <a:cs typeface="+mn-cs"/>
              </a:rPr>
              <a:t> </a:t>
            </a:r>
            <a:r>
              <a:rPr lang="he-IL" sz="1200" b="0" i="0" kern="1200" dirty="0" err="1">
                <a:solidFill>
                  <a:schemeClr val="tx1"/>
                </a:solidFill>
                <a:effectLst/>
                <a:latin typeface="+mn-lt"/>
                <a:ea typeface="+mn-ea"/>
                <a:cs typeface="+mn-cs"/>
              </a:rPr>
              <a:t>קרפטי</a:t>
            </a:r>
            <a:r>
              <a:rPr lang="he-IL" sz="1200" b="0" i="0" kern="1200" dirty="0">
                <a:solidFill>
                  <a:schemeClr val="tx1"/>
                </a:solidFill>
                <a:effectLst/>
                <a:latin typeface="+mn-lt"/>
                <a:ea typeface="+mn-ea"/>
                <a:cs typeface="+mn-cs"/>
              </a:rPr>
              <a:t> יחד עם הצוות של </a:t>
            </a:r>
            <a:r>
              <a:rPr lang="en-US" sz="1200" b="0" i="0" kern="1200" dirty="0" err="1">
                <a:solidFill>
                  <a:schemeClr val="tx1"/>
                </a:solidFill>
                <a:effectLst/>
                <a:latin typeface="+mn-lt"/>
                <a:ea typeface="+mn-ea"/>
                <a:cs typeface="+mn-cs"/>
              </a:rPr>
              <a:t>openai</a:t>
            </a:r>
            <a:r>
              <a:rPr lang="he-IL" sz="1200" b="0" i="0" kern="1200" dirty="0">
                <a:solidFill>
                  <a:schemeClr val="tx1"/>
                </a:solidFill>
                <a:effectLst/>
                <a:latin typeface="+mn-lt"/>
                <a:ea typeface="+mn-ea"/>
                <a:cs typeface="+mn-cs"/>
              </a:rPr>
              <a:t> המציאו את </a:t>
            </a:r>
            <a:r>
              <a:rPr lang="he-IL" sz="1200" b="0" i="0" kern="1200" dirty="0" err="1">
                <a:solidFill>
                  <a:schemeClr val="tx1"/>
                </a:solidFill>
                <a:effectLst/>
                <a:latin typeface="+mn-lt"/>
                <a:ea typeface="+mn-ea"/>
                <a:cs typeface="+mn-cs"/>
              </a:rPr>
              <a:t>הטרנספומר</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זה המכניזם הכי חשוב במודלים גדולים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הם עבדו על כמה גרסאות של </a:t>
            </a:r>
            <a:r>
              <a:rPr lang="en-US" sz="1200" b="0" i="0" kern="1200" dirty="0" err="1">
                <a:solidFill>
                  <a:schemeClr val="tx1"/>
                </a:solidFill>
                <a:effectLst/>
                <a:latin typeface="+mn-lt"/>
                <a:ea typeface="+mn-ea"/>
                <a:cs typeface="+mn-cs"/>
              </a:rPr>
              <a:t>chatgpt</a:t>
            </a:r>
            <a:r>
              <a:rPr lang="he-IL" sz="1200" b="0" i="0" kern="1200" dirty="0">
                <a:solidFill>
                  <a:schemeClr val="tx1"/>
                </a:solidFill>
                <a:effectLst/>
                <a:latin typeface="+mn-lt"/>
                <a:ea typeface="+mn-ea"/>
                <a:cs typeface="+mn-cs"/>
              </a:rPr>
              <a:t> שפרץ למיינסטרים בקנה מידה מאוד גדול בסוף 2022</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אני זוכר שדיברתי עם מפתח תוכנה במייקרוסופט בערך בזמן </a:t>
            </a:r>
            <a:r>
              <a:rPr lang="he-IL" sz="1200" b="0" i="0" kern="1200" dirty="0" err="1">
                <a:solidFill>
                  <a:schemeClr val="tx1"/>
                </a:solidFill>
                <a:effectLst/>
                <a:latin typeface="+mn-lt"/>
                <a:ea typeface="+mn-ea"/>
                <a:cs typeface="+mn-cs"/>
              </a:rPr>
              <a:t>שהצאט</a:t>
            </a:r>
            <a:r>
              <a:rPr lang="he-IL" sz="1200" b="0" i="0" kern="1200" dirty="0">
                <a:solidFill>
                  <a:schemeClr val="tx1"/>
                </a:solidFill>
                <a:effectLst/>
                <a:latin typeface="+mn-lt"/>
                <a:ea typeface="+mn-ea"/>
                <a:cs typeface="+mn-cs"/>
              </a:rPr>
              <a:t> התפרסם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הוא סיפר לי שהוא קיבל גישה מוקדמת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ודיבר על סוף העולם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אין מה לומר שלמדנו דבר או שניים על האנושות מאז</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היום אנחנו כבר במקום אחר</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אנחנו לא רק מדברים עם צ'אט בוקסים, אלא יוצרים תמונות, וידאו, מסמכים, בונים סוכנים שיודעים בגדול לעבוד לבד ותוכנות שנבנות ברגע</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algn="r" rtl="1"/>
            <a:endParaRPr lang="en-US" dirty="0"/>
          </a:p>
          <a:p>
            <a:pPr algn="r" rtl="1"/>
            <a:endParaRPr lang="en-US" dirty="0"/>
          </a:p>
        </p:txBody>
      </p:sp>
    </p:spTree>
    <p:extLst>
      <p:ext uri="{BB962C8B-B14F-4D97-AF65-F5344CB8AC3E}">
        <p14:creationId xmlns:p14="http://schemas.microsoft.com/office/powerpoint/2010/main" val="4772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algn="r" rtl="1" fontAlgn="auto"/>
            <a:r>
              <a:rPr lang="he-IL" sz="1200" b="0" i="0" kern="1200" dirty="0">
                <a:solidFill>
                  <a:schemeClr val="tx1"/>
                </a:solidFill>
                <a:effectLst/>
                <a:latin typeface="+mn-lt"/>
                <a:ea typeface="+mn-ea"/>
                <a:cs typeface="+mn-cs"/>
              </a:rPr>
              <a:t>אז מבחינת המגמות החמות של 2025</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הדבר הכי מעניין אולי שקרה השנה זה הפריצה של </a:t>
            </a:r>
            <a:r>
              <a:rPr lang="en-US" sz="1200" b="0" i="0" kern="1200" dirty="0">
                <a:solidFill>
                  <a:schemeClr val="tx1"/>
                </a:solidFill>
                <a:effectLst/>
                <a:latin typeface="+mn-lt"/>
                <a:ea typeface="+mn-ea"/>
                <a:cs typeface="+mn-cs"/>
              </a:rPr>
              <a:t>Vibe Coding</a:t>
            </a:r>
            <a:endParaRPr lang="he-IL" sz="1200" b="0" i="0" kern="1200" dirty="0">
              <a:solidFill>
                <a:schemeClr val="tx1"/>
              </a:solidFill>
              <a:effectLst/>
              <a:latin typeface="+mn-lt"/>
              <a:ea typeface="+mn-ea"/>
              <a:cs typeface="+mn-cs"/>
            </a:endParaRPr>
          </a:p>
          <a:p>
            <a:pPr algn="r" rtl="1" fontAlgn="auto"/>
            <a:endParaRPr lang="en-US"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אפשר היום לתכנת בשפה טבעית בקלות מדהימה ולבנות אפליקציות בקלות בלתי נתפסת. משהו שהיה לוקח פעם שנים ומאות אלפי דולרים, לוקח היום כמה שעות עבודה. חברה ישראלית בשם </a:t>
            </a:r>
            <a:r>
              <a:rPr lang="en-US" sz="1200" b="0" i="0" kern="1200" dirty="0">
                <a:solidFill>
                  <a:schemeClr val="tx1"/>
                </a:solidFill>
                <a:effectLst/>
                <a:latin typeface="+mn-lt"/>
                <a:ea typeface="+mn-ea"/>
                <a:cs typeface="+mn-cs"/>
              </a:rPr>
              <a:t>Base44 </a:t>
            </a:r>
            <a:r>
              <a:rPr lang="he-IL" sz="1200" b="0" i="0" kern="1200" dirty="0">
                <a:solidFill>
                  <a:schemeClr val="tx1"/>
                </a:solidFill>
                <a:effectLst/>
                <a:latin typeface="+mn-lt"/>
                <a:ea typeface="+mn-ea"/>
                <a:cs typeface="+mn-cs"/>
              </a:rPr>
              <a:t> נרכשה ב-80 מיליון דולר אחרי כמה חודשים של פיתוח</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הכלי הזה משנה משהו מאוד משמעותי, אנשים שנמצאים שנים בעבודה לא טכנולוגית יכולים להמציא מחדש את הגלגל ולפתור בעיות שיש להם בהן מומחיות, בעזרת כלים טכנולוגיים מאוד מתקדמים אבל קלים לשימוש.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err="1">
                <a:solidFill>
                  <a:schemeClr val="tx1"/>
                </a:solidFill>
                <a:effectLst/>
                <a:latin typeface="+mn-lt"/>
                <a:ea typeface="+mn-ea"/>
                <a:cs typeface="+mn-cs"/>
              </a:rPr>
              <a:t>בשבלת</a:t>
            </a:r>
            <a:r>
              <a:rPr lang="he-IL" sz="1200" b="0" i="0" kern="1200" dirty="0">
                <a:solidFill>
                  <a:schemeClr val="tx1"/>
                </a:solidFill>
                <a:effectLst/>
                <a:latin typeface="+mn-lt"/>
                <a:ea typeface="+mn-ea"/>
                <a:cs typeface="+mn-cs"/>
              </a:rPr>
              <a:t> למשל אנחנו עכשיו בוחנים פיילוט של עבודה עם </a:t>
            </a:r>
            <a:r>
              <a:rPr lang="en-US" sz="1200" b="0" i="0" kern="1200" dirty="0">
                <a:solidFill>
                  <a:schemeClr val="tx1"/>
                </a:solidFill>
                <a:effectLst/>
                <a:latin typeface="+mn-lt"/>
                <a:ea typeface="+mn-ea"/>
                <a:cs typeface="+mn-cs"/>
              </a:rPr>
              <a:t>Base44, </a:t>
            </a:r>
            <a:r>
              <a:rPr lang="he-IL" sz="1200" b="0" i="0" kern="1200" dirty="0">
                <a:solidFill>
                  <a:schemeClr val="tx1"/>
                </a:solidFill>
                <a:effectLst/>
                <a:latin typeface="+mn-lt"/>
                <a:ea typeface="+mn-ea"/>
                <a:cs typeface="+mn-cs"/>
              </a:rPr>
              <a:t> במסגרתו נבחרת ה-</a:t>
            </a:r>
            <a:r>
              <a:rPr lang="en-US" sz="1200" b="0" i="0" kern="1200" dirty="0">
                <a:solidFill>
                  <a:schemeClr val="tx1"/>
                </a:solidFill>
                <a:effectLst/>
                <a:latin typeface="+mn-lt"/>
                <a:ea typeface="+mn-ea"/>
                <a:cs typeface="+mn-cs"/>
              </a:rPr>
              <a:t>AI Dream Team </a:t>
            </a:r>
            <a:r>
              <a:rPr lang="he-IL" sz="1200" b="0" i="0" kern="1200" dirty="0" err="1">
                <a:solidFill>
                  <a:schemeClr val="tx1"/>
                </a:solidFill>
                <a:effectLst/>
                <a:latin typeface="+mn-lt"/>
                <a:ea typeface="+mn-ea"/>
                <a:cs typeface="+mn-cs"/>
              </a:rPr>
              <a:t>בשבלת</a:t>
            </a:r>
            <a:r>
              <a:rPr lang="he-IL" sz="1200" b="0" i="0" kern="1200" dirty="0">
                <a:solidFill>
                  <a:schemeClr val="tx1"/>
                </a:solidFill>
                <a:effectLst/>
                <a:latin typeface="+mn-lt"/>
                <a:ea typeface="+mn-ea"/>
                <a:cs typeface="+mn-cs"/>
              </a:rPr>
              <a:t> תאמץ את הכלים האלה.</a:t>
            </a:r>
            <a:endParaRPr lang="en-US" sz="1200" b="0" i="0" kern="1200" dirty="0">
              <a:solidFill>
                <a:schemeClr val="tx1"/>
              </a:solidFill>
              <a:effectLst/>
              <a:latin typeface="+mn-lt"/>
              <a:ea typeface="+mn-ea"/>
              <a:cs typeface="+mn-cs"/>
            </a:endParaRP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חידוש נוסף, זה מודלים קטנים וחכמים מאוד שיכולים לרוץ על מחשב נייד, טלפון. אפשר ליצור מודלים כאלה בעזרת מודל גדול</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שמלמד את המודל הקטן כל מיני מסקנות מהלימוד שלו</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בלי שהמודל הקטן צריך להיהפך </a:t>
            </a:r>
            <a:r>
              <a:rPr lang="he-IL" sz="1200" b="0" i="0" kern="1200" dirty="0" err="1">
                <a:solidFill>
                  <a:schemeClr val="tx1"/>
                </a:solidFill>
                <a:effectLst/>
                <a:latin typeface="+mn-lt"/>
                <a:ea typeface="+mn-ea"/>
                <a:cs typeface="+mn-cs"/>
              </a:rPr>
              <a:t>למאד</a:t>
            </a:r>
            <a:r>
              <a:rPr lang="he-IL" sz="1200" b="0" i="0" kern="1200" dirty="0">
                <a:solidFill>
                  <a:schemeClr val="tx1"/>
                </a:solidFill>
                <a:effectLst/>
                <a:latin typeface="+mn-lt"/>
                <a:ea typeface="+mn-ea"/>
                <a:cs typeface="+mn-cs"/>
              </a:rPr>
              <a:t> גדול</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 זה דרמטי כיוון שאנחנו הולכים לכיוון של מכשירים שהם באמת חכמים. לא כאלה שרק מחוברים </a:t>
            </a:r>
            <a:r>
              <a:rPr lang="he-IL" sz="1200" b="0" i="0" kern="1200" dirty="0" err="1">
                <a:solidFill>
                  <a:schemeClr val="tx1"/>
                </a:solidFill>
                <a:effectLst/>
                <a:latin typeface="+mn-lt"/>
                <a:ea typeface="+mn-ea"/>
                <a:cs typeface="+mn-cs"/>
              </a:rPr>
              <a:t>לווייפי</a:t>
            </a:r>
            <a:r>
              <a:rPr lang="he-IL" sz="1200" b="0" i="0" kern="1200" dirty="0">
                <a:solidFill>
                  <a:schemeClr val="tx1"/>
                </a:solidFill>
                <a:effectLst/>
                <a:latin typeface="+mn-lt"/>
                <a:ea typeface="+mn-ea"/>
                <a:cs typeface="+mn-cs"/>
              </a:rPr>
              <a:t>, אלא שיודעים לעשות דברים, לתכנן, לדבר איתנו.  בשנה הבאה אנחנו הולכים לראות גל של מוצרים מבוססי </a:t>
            </a:r>
            <a:r>
              <a:rPr lang="en-US" sz="1200" b="0" i="0" kern="1200" dirty="0">
                <a:solidFill>
                  <a:schemeClr val="tx1"/>
                </a:solidFill>
                <a:effectLst/>
                <a:latin typeface="+mn-lt"/>
                <a:ea typeface="+mn-ea"/>
                <a:cs typeface="+mn-cs"/>
              </a:rPr>
              <a:t>AI</a:t>
            </a:r>
            <a:r>
              <a:rPr lang="he-IL" sz="1200" b="0" i="0" kern="1200" dirty="0">
                <a:solidFill>
                  <a:schemeClr val="tx1"/>
                </a:solidFill>
                <a:effectLst/>
                <a:latin typeface="+mn-lt"/>
                <a:ea typeface="+mn-ea"/>
                <a:cs typeface="+mn-cs"/>
              </a:rPr>
              <a:t> כאלה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חלק מהחברות הכי גדולות (</a:t>
            </a:r>
            <a:r>
              <a:rPr lang="en-US" sz="1200" b="0" i="0" kern="1200" dirty="0" err="1">
                <a:solidFill>
                  <a:schemeClr val="tx1"/>
                </a:solidFill>
                <a:effectLst/>
                <a:latin typeface="+mn-lt"/>
                <a:ea typeface="+mn-ea"/>
                <a:cs typeface="+mn-cs"/>
              </a:rPr>
              <a:t>jonny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ive</a:t>
            </a:r>
            <a:r>
              <a:rPr lang="he-IL" sz="1200" b="0" i="0" kern="1200" dirty="0">
                <a:solidFill>
                  <a:schemeClr val="tx1"/>
                </a:solidFill>
                <a:effectLst/>
                <a:latin typeface="+mn-lt"/>
                <a:ea typeface="+mn-ea"/>
                <a:cs typeface="+mn-cs"/>
              </a:rPr>
              <a:t> </a:t>
            </a:r>
            <a:r>
              <a:rPr lang="he-IL" sz="1200" b="0" i="0" kern="1200" dirty="0" err="1">
                <a:solidFill>
                  <a:schemeClr val="tx1"/>
                </a:solidFill>
                <a:effectLst/>
                <a:latin typeface="+mn-lt"/>
                <a:ea typeface="+mn-ea"/>
                <a:cs typeface="+mn-cs"/>
              </a:rPr>
              <a:t>וסאם</a:t>
            </a:r>
            <a:r>
              <a:rPr lang="he-IL" sz="1200" b="0" i="0" kern="1200" dirty="0">
                <a:solidFill>
                  <a:schemeClr val="tx1"/>
                </a:solidFill>
                <a:effectLst/>
                <a:latin typeface="+mn-lt"/>
                <a:ea typeface="+mn-ea"/>
                <a:cs typeface="+mn-cs"/>
              </a:rPr>
              <a:t> אלטמן</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rabbit</a:t>
            </a:r>
            <a:r>
              <a:rPr lang="he-IL" sz="1200" b="0" i="0" kern="1200" dirty="0">
                <a:solidFill>
                  <a:schemeClr val="tx1"/>
                </a:solidFill>
                <a:effectLst/>
                <a:latin typeface="+mn-lt"/>
                <a:ea typeface="+mn-ea"/>
                <a:cs typeface="+mn-cs"/>
              </a:rPr>
              <a:t> וכולי)</a:t>
            </a:r>
          </a:p>
          <a:p>
            <a:pPr algn="r" rtl="1" fontAlgn="auto"/>
            <a:endParaRPr lang="he-IL" sz="1200" b="0" i="0" kern="1200" dirty="0">
              <a:solidFill>
                <a:schemeClr val="tx1"/>
              </a:solidFill>
              <a:effectLst/>
              <a:latin typeface="+mn-lt"/>
              <a:ea typeface="+mn-ea"/>
              <a:cs typeface="+mn-cs"/>
            </a:endParaRPr>
          </a:p>
          <a:p>
            <a:pPr algn="r" rtl="1" fontAlgn="auto"/>
            <a:r>
              <a:rPr lang="he-IL" sz="1200" b="0" i="0" kern="1200" dirty="0">
                <a:solidFill>
                  <a:schemeClr val="tx1"/>
                </a:solidFill>
                <a:effectLst/>
                <a:latin typeface="+mn-lt"/>
                <a:ea typeface="+mn-ea"/>
                <a:cs typeface="+mn-cs"/>
              </a:rPr>
              <a:t>זה מתקשר גם למגמה נוספת באופן כלל יש מגמה היום לבנות מודלים על פחות דאטה אבל דאטה יותר של מומחיות שיש מחקרים שמראים שמביא תוצאות טובות יותר</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Mixtures of experts</a:t>
            </a:r>
            <a:endParaRPr lang="he-IL" sz="1200" b="0" i="0" kern="1200" dirty="0">
              <a:solidFill>
                <a:schemeClr val="tx1"/>
              </a:solidFill>
              <a:effectLst/>
              <a:latin typeface="+mn-lt"/>
              <a:ea typeface="+mn-ea"/>
              <a:cs typeface="+mn-cs"/>
            </a:endParaRPr>
          </a:p>
          <a:p>
            <a:pPr algn="r"/>
            <a:endParaRPr lang="en-US" dirty="0"/>
          </a:p>
          <a:p>
            <a:endParaRPr lang="en-US" dirty="0"/>
          </a:p>
          <a:p>
            <a:endParaRPr lang="en-US" dirty="0"/>
          </a:p>
        </p:txBody>
      </p:sp>
    </p:spTree>
    <p:extLst>
      <p:ext uri="{BB962C8B-B14F-4D97-AF65-F5344CB8AC3E}">
        <p14:creationId xmlns:p14="http://schemas.microsoft.com/office/powerpoint/2010/main" val="395936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עוד חידוש משמעותי, הוא שיש יותר ויותר פיתוח של מודלים עם משקלות פתוחות (דומה לקוד פתוח אבל זה לא בדיוק אותו דבר). זה אומר שאני יכול לקחת את המודל ולהתאים אותו למשהו שאני צריך. להסיט את המבנה הסטטיסטי של המודל באמצעות כל מיני שיטות (</a:t>
            </a:r>
            <a:r>
              <a:rPr lang="en-US" sz="1200" b="0" i="0" kern="1200" dirty="0">
                <a:solidFill>
                  <a:schemeClr val="tx1"/>
                </a:solidFill>
                <a:effectLst/>
                <a:latin typeface="+mn-lt"/>
                <a:ea typeface="+mn-ea"/>
                <a:cs typeface="+mn-cs"/>
              </a:rPr>
              <a:t>fine tuning</a:t>
            </a:r>
            <a:r>
              <a:rPr lang="he-IL" sz="1200" b="0" i="0" kern="1200" dirty="0">
                <a:solidFill>
                  <a:schemeClr val="tx1"/>
                </a:solidFill>
                <a:effectLst/>
                <a:latin typeface="+mn-lt"/>
                <a:ea typeface="+mn-ea"/>
                <a:cs typeface="+mn-cs"/>
              </a:rPr>
              <a:t> למשל)</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כדי להתאים אותו לשימושים ספציפיים</a:t>
            </a:r>
            <a:r>
              <a:rPr lang="en-US" sz="1200" b="0" i="0" kern="1200" dirty="0">
                <a:solidFill>
                  <a:schemeClr val="tx1"/>
                </a:solidFill>
                <a:effectLst/>
                <a:latin typeface="+mn-lt"/>
                <a:ea typeface="+mn-ea"/>
                <a:cs typeface="+mn-cs"/>
              </a:rPr>
              <a:t>.</a:t>
            </a: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דימוי למה המשמעות של זה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הוא שאם אני רוצה מודל למשל שמבין בשירות לקוחות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אני יכול לקחת את </a:t>
            </a:r>
            <a:r>
              <a:rPr lang="he-IL" sz="1200" b="0" i="0" kern="1200" dirty="0" err="1">
                <a:solidFill>
                  <a:schemeClr val="tx1"/>
                </a:solidFill>
                <a:effectLst/>
                <a:latin typeface="+mn-lt"/>
                <a:ea typeface="+mn-ea"/>
                <a:cs typeface="+mn-cs"/>
              </a:rPr>
              <a:t>צאט</a:t>
            </a:r>
            <a:r>
              <a:rPr lang="he-IL" sz="1200" b="0" i="0" kern="1200" dirty="0">
                <a:solidFill>
                  <a:schemeClr val="tx1"/>
                </a:solidFill>
                <a:effectLst/>
                <a:latin typeface="+mn-lt"/>
                <a:ea typeface="+mn-ea"/>
                <a:cs typeface="+mn-cs"/>
              </a:rPr>
              <a:t> </a:t>
            </a:r>
            <a:r>
              <a:rPr lang="he-IL" sz="1200" b="0" i="0" kern="1200" dirty="0" err="1">
                <a:solidFill>
                  <a:schemeClr val="tx1"/>
                </a:solidFill>
                <a:effectLst/>
                <a:latin typeface="+mn-lt"/>
                <a:ea typeface="+mn-ea"/>
                <a:cs typeface="+mn-cs"/>
              </a:rPr>
              <a:t>גי</a:t>
            </a:r>
            <a:r>
              <a:rPr lang="he-IL" sz="1200" b="0" i="0" kern="1200" dirty="0">
                <a:solidFill>
                  <a:schemeClr val="tx1"/>
                </a:solidFill>
                <a:effectLst/>
                <a:latin typeface="+mn-lt"/>
                <a:ea typeface="+mn-ea"/>
                <a:cs typeface="+mn-cs"/>
              </a:rPr>
              <a:t> פי טי</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ולהסביר לו בדיוק איך להתנהג עם לקוחות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אבל הוא עדיין "יחשוב" אותו דבר</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אם אני אעשה התאמה של מודל עם משקלות פתוחות לשירות לקוחות</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הוא יחשוב בצורה שיותר מותאמת לשימוש הזה מלכתחילה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כל החידושים האלה כמובן הולכים ומוטמעים בסוכנים שנעשים יותר ויותר חכמים, וביכולות שהולכות ונהיות מונגשות לציבור הרחב.</a:t>
            </a:r>
          </a:p>
          <a:p>
            <a:pPr algn="r" rtl="1"/>
            <a:endParaRPr lang="en-US" dirty="0"/>
          </a:p>
          <a:p>
            <a:pPr algn="r" rtl="1"/>
            <a:endParaRPr lang="en-US" dirty="0"/>
          </a:p>
        </p:txBody>
      </p:sp>
    </p:spTree>
    <p:extLst>
      <p:ext uri="{BB962C8B-B14F-4D97-AF65-F5344CB8AC3E}">
        <p14:creationId xmlns:p14="http://schemas.microsoft.com/office/powerpoint/2010/main" val="281356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איך אנחנו רואים שארגונים מאמצים את הטכנולוגיה ואיך נתפסת הרגולציה?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יש מנעד רחב מאוד.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effectLst/>
                <a:latin typeface="+mn-lt"/>
                <a:ea typeface="+mn-ea"/>
                <a:cs typeface="+mn-cs"/>
              </a:rPr>
              <a:t>חלק מאמצים בזהירות גדולה – חברות תעשייה שהן לא טכנולוגיות בהגדרה לוקחות את זה צעד צעד, גם חברות יותר טכנולוגיות אבל בתחומים רגישים למשל דוגמת מד טק מסורתי וחברות שמספקות מוצרים דו שימושיים</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גם מתעניינות יותר ברגולציה באופן טבעי</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לצד זה יש חברות שנקרא להן</a:t>
            </a:r>
            <a:r>
              <a:rPr lang="en-US" sz="1200" b="0" i="0" kern="1200" dirty="0">
                <a:solidFill>
                  <a:schemeClr val="tx1"/>
                </a:solidFill>
                <a:effectLst/>
                <a:latin typeface="+mn-lt"/>
                <a:ea typeface="+mn-ea"/>
                <a:cs typeface="+mn-cs"/>
              </a:rPr>
              <a:t>Native AI </a:t>
            </a:r>
            <a:r>
              <a:rPr lang="he-IL" sz="1200" b="0" i="0" kern="1200" dirty="0">
                <a:solidFill>
                  <a:schemeClr val="tx1"/>
                </a:solidFill>
                <a:effectLst/>
                <a:latin typeface="+mn-lt"/>
                <a:ea typeface="+mn-ea"/>
                <a:cs typeface="+mn-cs"/>
              </a:rPr>
              <a:t>  שמפתחות טכנולוגיה בעצמן בישראל ומכוונות גבוה בשוק העולמי ורוצות לרוץ קדימה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effectLst/>
              <a:latin typeface="+mn-lt"/>
              <a:ea typeface="+mn-ea"/>
              <a:cs typeface="+mn-cs"/>
            </a:endParaRPr>
          </a:p>
          <a:p>
            <a:pPr algn="r" rtl="1">
              <a:lnSpc>
                <a:spcPts val="3300"/>
              </a:lnSpc>
            </a:pPr>
            <a:r>
              <a:rPr lang="he-IL" sz="1200" b="1" dirty="0" err="1">
                <a:solidFill>
                  <a:srgbClr val="00B050"/>
                </a:solidFill>
                <a:latin typeface="Arial" panose="020B0604020202020204" pitchFamily="34" charset="0"/>
                <a:ea typeface="DM Sans Semi Bold" pitchFamily="34" charset="-122"/>
              </a:rPr>
              <a:t>שבלת</a:t>
            </a:r>
            <a:endParaRPr lang="he-IL" sz="1200" b="1" dirty="0">
              <a:solidFill>
                <a:srgbClr val="00B050"/>
              </a:solidFill>
              <a:latin typeface="Arial" panose="020B0604020202020204" pitchFamily="34" charset="0"/>
              <a:ea typeface="DM Sans Semi Bold" pitchFamily="34" charset="-122"/>
            </a:endParaRPr>
          </a:p>
          <a:p>
            <a:pPr algn="r" rtl="1">
              <a:lnSpc>
                <a:spcPts val="3300"/>
              </a:lnSpc>
            </a:pPr>
            <a:endParaRPr lang="he-IL" sz="1200" dirty="0">
              <a:solidFill>
                <a:srgbClr val="7AD180"/>
              </a:solidFill>
              <a:latin typeface="Arial" panose="020B0604020202020204" pitchFamily="34" charset="0"/>
              <a:cs typeface="+mn-cs"/>
            </a:endParaRPr>
          </a:p>
          <a:p>
            <a:pPr marL="457200" indent="-457200" algn="r" rtl="1">
              <a:lnSpc>
                <a:spcPts val="3300"/>
              </a:lnSpc>
              <a:buFont typeface="Arial" panose="020B0604020202020204" pitchFamily="34" charset="0"/>
              <a:buChar char="•"/>
            </a:pPr>
            <a:r>
              <a:rPr lang="he-IL" sz="1200" dirty="0">
                <a:solidFill>
                  <a:srgbClr val="464646"/>
                </a:solidFill>
                <a:latin typeface="Arial" panose="020B0604020202020204" pitchFamily="34" charset="0"/>
                <a:ea typeface="Inter Medium" pitchFamily="34" charset="-122"/>
                <a:cs typeface="+mn-cs"/>
              </a:rPr>
              <a:t>שימוש ב</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פתרונותLegal</a:t>
            </a:r>
            <a:r>
              <a:rPr lang="en-US" sz="1200" dirty="0">
                <a:solidFill>
                  <a:srgbClr val="464646"/>
                </a:solidFill>
                <a:latin typeface="Arial" panose="020B0604020202020204" pitchFamily="34" charset="0"/>
                <a:ea typeface="Inter Medium" pitchFamily="34" charset="-122"/>
                <a:cs typeface="Arial" panose="020B0604020202020204" pitchFamily="34" charset="0"/>
              </a:rPr>
              <a:t> Tech </a:t>
            </a:r>
            <a:r>
              <a:rPr lang="he-IL" sz="1200" dirty="0">
                <a:solidFill>
                  <a:srgbClr val="464646"/>
                </a:solidFill>
                <a:latin typeface="Arial" panose="020B0604020202020204" pitchFamily="34" charset="0"/>
                <a:ea typeface="Inter Medium" pitchFamily="34" charset="-122"/>
              </a:rPr>
              <a:t> </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מותאמים</a:t>
            </a:r>
            <a:r>
              <a:rPr lang="en-US" sz="1200" dirty="0">
                <a:solidFill>
                  <a:srgbClr val="464646"/>
                </a:solidFill>
                <a:latin typeface="Arial" panose="020B0604020202020204" pitchFamily="34" charset="0"/>
                <a:ea typeface="Inter Medium" pitchFamily="34" charset="-122"/>
                <a:cs typeface="Arial" panose="020B0604020202020204" pitchFamily="34" charset="0"/>
              </a:rPr>
              <a:t> </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למחקר</a:t>
            </a:r>
            <a:r>
              <a:rPr lang="en-US" sz="1200" dirty="0">
                <a:solidFill>
                  <a:srgbClr val="464646"/>
                </a:solidFill>
                <a:latin typeface="Arial" panose="020B0604020202020204" pitchFamily="34" charset="0"/>
                <a:ea typeface="Inter Medium" pitchFamily="34" charset="-122"/>
                <a:cs typeface="Arial" panose="020B0604020202020204" pitchFamily="34" charset="0"/>
              </a:rPr>
              <a:t> </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וניתוח</a:t>
            </a:r>
            <a:r>
              <a:rPr lang="he-IL" sz="1200" dirty="0">
                <a:solidFill>
                  <a:srgbClr val="464646"/>
                </a:solidFill>
                <a:latin typeface="Arial" panose="020B0604020202020204" pitchFamily="34" charset="0"/>
                <a:ea typeface="Inter Medium" pitchFamily="34" charset="-122"/>
                <a:cs typeface="+mn-cs"/>
              </a:rPr>
              <a:t> משפטי</a:t>
            </a:r>
            <a:endParaRPr lang="en-US" sz="1200" dirty="0">
              <a:solidFill>
                <a:srgbClr val="464646"/>
              </a:solidFill>
              <a:latin typeface="Arial" panose="020B0604020202020204" pitchFamily="34" charset="0"/>
              <a:ea typeface="Inter Medium" pitchFamily="34" charset="-122"/>
              <a:cs typeface="Arial" panose="020B0604020202020204" pitchFamily="34" charset="0"/>
            </a:endParaRPr>
          </a:p>
          <a:p>
            <a:pPr marL="457200" indent="-457200" algn="r" rtl="1">
              <a:lnSpc>
                <a:spcPts val="3300"/>
              </a:lnSpc>
              <a:buFont typeface="Arial" panose="020B0604020202020204" pitchFamily="34" charset="0"/>
              <a:buChar char="•"/>
            </a:pPr>
            <a:endParaRPr lang="he-IL" sz="1200" dirty="0">
              <a:solidFill>
                <a:srgbClr val="464646"/>
              </a:solidFill>
              <a:latin typeface="Arial" panose="020B0604020202020204" pitchFamily="34" charset="0"/>
              <a:ea typeface="Inter Medium" pitchFamily="34" charset="-122"/>
              <a:cs typeface="+mn-cs"/>
            </a:endParaRPr>
          </a:p>
          <a:p>
            <a:pPr marL="457200" indent="-457200" algn="r" rtl="1">
              <a:lnSpc>
                <a:spcPts val="3300"/>
              </a:lnSpc>
              <a:buFont typeface="Arial" panose="020B0604020202020204" pitchFamily="34" charset="0"/>
              <a:buChar char="•"/>
            </a:pPr>
            <a:r>
              <a:rPr lang="he-IL" sz="1200" dirty="0">
                <a:solidFill>
                  <a:srgbClr val="464646"/>
                </a:solidFill>
                <a:latin typeface="Arial" panose="020B0604020202020204" pitchFamily="34" charset="0"/>
                <a:ea typeface="Inter Medium" pitchFamily="34" charset="-122"/>
              </a:rPr>
              <a:t>קבוצת </a:t>
            </a:r>
            <a:r>
              <a:rPr lang="en-US" sz="1200" dirty="0">
                <a:solidFill>
                  <a:srgbClr val="464646"/>
                </a:solidFill>
                <a:latin typeface="Arial" panose="020B0604020202020204" pitchFamily="34" charset="0"/>
                <a:ea typeface="Inter Medium" pitchFamily="34" charset="-122"/>
                <a:cs typeface="Arial" panose="020B0604020202020204" pitchFamily="34" charset="0"/>
              </a:rPr>
              <a:t>AI Dream Team</a:t>
            </a:r>
            <a:r>
              <a:rPr lang="he-IL" sz="1200" dirty="0">
                <a:solidFill>
                  <a:srgbClr val="464646"/>
                </a:solidFill>
                <a:latin typeface="Arial" panose="020B0604020202020204" pitchFamily="34" charset="0"/>
                <a:ea typeface="Inter Medium" pitchFamily="34" charset="-122"/>
              </a:rPr>
              <a:t> </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כבסיס</a:t>
            </a:r>
            <a:r>
              <a:rPr lang="en-US" sz="1200" dirty="0">
                <a:solidFill>
                  <a:srgbClr val="464646"/>
                </a:solidFill>
                <a:latin typeface="Arial" panose="020B0604020202020204" pitchFamily="34" charset="0"/>
                <a:ea typeface="Inter Medium" pitchFamily="34" charset="-122"/>
                <a:cs typeface="Arial" panose="020B0604020202020204" pitchFamily="34" charset="0"/>
              </a:rPr>
              <a:t> </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להטמעה</a:t>
            </a:r>
            <a:r>
              <a:rPr lang="en-US" sz="1200" dirty="0">
                <a:solidFill>
                  <a:srgbClr val="464646"/>
                </a:solidFill>
                <a:latin typeface="Arial" panose="020B0604020202020204" pitchFamily="34" charset="0"/>
                <a:ea typeface="Inter Medium" pitchFamily="34" charset="-122"/>
                <a:cs typeface="Arial" panose="020B0604020202020204" pitchFamily="34" charset="0"/>
              </a:rPr>
              <a:t> </a:t>
            </a:r>
            <a:r>
              <a:rPr lang="en-US" sz="1200" dirty="0" err="1">
                <a:solidFill>
                  <a:srgbClr val="464646"/>
                </a:solidFill>
                <a:latin typeface="Arial" panose="020B0604020202020204" pitchFamily="34" charset="0"/>
                <a:ea typeface="Inter Medium" pitchFamily="34" charset="-122"/>
                <a:cs typeface="Arial" panose="020B0604020202020204" pitchFamily="34" charset="0"/>
              </a:rPr>
              <a:t>ארגונית</a:t>
            </a:r>
            <a:r>
              <a:rPr lang="he-IL" sz="1200" dirty="0">
                <a:solidFill>
                  <a:srgbClr val="464646"/>
                </a:solidFill>
                <a:latin typeface="Arial" panose="020B0604020202020204" pitchFamily="34" charset="0"/>
                <a:ea typeface="Inter Medium" pitchFamily="34" charset="-122"/>
                <a:cs typeface="+mn-cs"/>
              </a:rPr>
              <a:t> ובחינת רעיונות חדשים</a:t>
            </a:r>
            <a:endParaRPr lang="en-US" sz="1200" dirty="0">
              <a:solidFill>
                <a:srgbClr val="464646"/>
              </a:solidFill>
              <a:latin typeface="Arial" panose="020B0604020202020204" pitchFamily="34" charset="0"/>
              <a:ea typeface="Inter Medium" pitchFamily="34" charset="-122"/>
              <a:cs typeface="Arial" panose="020B0604020202020204" pitchFamily="34" charset="0"/>
            </a:endParaRPr>
          </a:p>
          <a:p>
            <a:pPr marL="457200" indent="-457200" algn="r" rtl="1">
              <a:lnSpc>
                <a:spcPts val="3300"/>
              </a:lnSpc>
              <a:buFont typeface="Arial" panose="020B0604020202020204" pitchFamily="34" charset="0"/>
              <a:buChar char="•"/>
            </a:pPr>
            <a:endParaRPr lang="en-US" sz="1200" dirty="0">
              <a:solidFill>
                <a:srgbClr val="464646"/>
              </a:solidFill>
              <a:latin typeface="Arial" panose="020B0604020202020204" pitchFamily="34" charset="0"/>
              <a:ea typeface="Inter Medium" pitchFamily="34" charset="-122"/>
              <a:cs typeface="Arial" panose="020B0604020202020204" pitchFamily="34" charset="0"/>
            </a:endParaRPr>
          </a:p>
          <a:p>
            <a:pPr marL="457200" indent="-457200" algn="r" rtl="1">
              <a:lnSpc>
                <a:spcPts val="3300"/>
              </a:lnSpc>
              <a:buFont typeface="Arial" panose="020B0604020202020204" pitchFamily="34" charset="0"/>
              <a:buChar char="•"/>
            </a:pPr>
            <a:r>
              <a:rPr lang="he-IL" sz="1200" dirty="0">
                <a:solidFill>
                  <a:srgbClr val="464646"/>
                </a:solidFill>
                <a:latin typeface="Arial" panose="020B0604020202020204" pitchFamily="34" charset="0"/>
                <a:ea typeface="Inter Medium" pitchFamily="34" charset="-122"/>
                <a:cs typeface="+mn-cs"/>
              </a:rPr>
              <a:t>אימוץ טכנולוגי ששם את האדם והמומחיות המשפטית במרכז </a:t>
            </a:r>
            <a:endParaRPr lang="en-US" sz="1200" dirty="0">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pPr algn="r" rtl="1"/>
            <a:endParaRPr lang="en-US" dirty="0"/>
          </a:p>
          <a:p>
            <a:pPr algn="r" rtl="1"/>
            <a:endParaRPr lang="en-US" dirty="0"/>
          </a:p>
        </p:txBody>
      </p:sp>
    </p:spTree>
    <p:extLst>
      <p:ext uri="{BB962C8B-B14F-4D97-AF65-F5344CB8AC3E}">
        <p14:creationId xmlns:p14="http://schemas.microsoft.com/office/powerpoint/2010/main" val="308997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err="1"/>
              <a:t>יש</a:t>
            </a:r>
            <a:r>
              <a:rPr lang="en-US" dirty="0"/>
              <a:t> </a:t>
            </a:r>
            <a:r>
              <a:rPr lang="en-US" dirty="0" err="1"/>
              <a:t>לנו</a:t>
            </a:r>
            <a:r>
              <a:rPr lang="en-US" dirty="0"/>
              <a:t> </a:t>
            </a:r>
            <a:r>
              <a:rPr lang="en-US" dirty="0" err="1"/>
              <a:t>מצד</a:t>
            </a:r>
            <a:r>
              <a:rPr lang="en-US" dirty="0"/>
              <a:t> </a:t>
            </a:r>
            <a:r>
              <a:rPr lang="en-US" dirty="0" err="1"/>
              <a:t>אחד</a:t>
            </a:r>
            <a:r>
              <a:rPr lang="en-US" dirty="0"/>
              <a:t> </a:t>
            </a:r>
            <a:r>
              <a:rPr lang="en-US" dirty="0" err="1"/>
              <a:t>את</a:t>
            </a:r>
            <a:r>
              <a:rPr lang="en-US" dirty="0"/>
              <a:t> </a:t>
            </a:r>
            <a:r>
              <a:rPr lang="en-US" dirty="0" err="1"/>
              <a:t>הכוהנים</a:t>
            </a:r>
            <a:r>
              <a:rPr lang="en-US" dirty="0"/>
              <a:t> </a:t>
            </a:r>
            <a:r>
              <a:rPr lang="en-US" dirty="0" err="1"/>
              <a:t>הגדולים</a:t>
            </a:r>
            <a:r>
              <a:rPr lang="he-IL" dirty="0"/>
              <a:t> של הבינה המלאכותית שמאמינים </a:t>
            </a:r>
            <a:r>
              <a:rPr lang="he-IL" dirty="0" err="1"/>
              <a:t>בקידמה</a:t>
            </a:r>
            <a:r>
              <a:rPr lang="en-US" dirty="0"/>
              <a:t> –  </a:t>
            </a:r>
            <a:r>
              <a:rPr lang="en-US" dirty="0" err="1"/>
              <a:t>סם</a:t>
            </a:r>
            <a:r>
              <a:rPr lang="en-US" dirty="0"/>
              <a:t> </a:t>
            </a:r>
            <a:r>
              <a:rPr lang="en-US" dirty="0" err="1"/>
              <a:t>אלטמן</a:t>
            </a:r>
            <a:r>
              <a:rPr lang="en-US" dirty="0"/>
              <a:t>, </a:t>
            </a:r>
            <a:r>
              <a:rPr lang="en-US" dirty="0" err="1"/>
              <a:t>דמיס</a:t>
            </a:r>
            <a:r>
              <a:rPr lang="en-US" dirty="0"/>
              <a:t> </a:t>
            </a:r>
            <a:r>
              <a:rPr lang="en-US" dirty="0" err="1"/>
              <a:t>האסביס</a:t>
            </a:r>
            <a:r>
              <a:rPr lang="en-US" dirty="0"/>
              <a:t>, </a:t>
            </a:r>
            <a:r>
              <a:rPr lang="en-US" dirty="0" err="1"/>
              <a:t>סאטיה</a:t>
            </a:r>
            <a:r>
              <a:rPr lang="en-US" dirty="0"/>
              <a:t> </a:t>
            </a:r>
            <a:r>
              <a:rPr lang="en-US" dirty="0" err="1"/>
              <a:t>נאדלה</a:t>
            </a:r>
            <a:r>
              <a:rPr lang="en-US" dirty="0"/>
              <a:t> –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הם חושבים שצריך להסדיר רק את הסיכונים המשמעותיים ביותר - הצהרות משותפות של </a:t>
            </a:r>
            <a:r>
              <a:rPr lang="en-US" dirty="0"/>
              <a:t> OpenAI, Google DeepMind </a:t>
            </a:r>
            <a:r>
              <a:rPr lang="he-IL" dirty="0"/>
              <a:t>ו-</a:t>
            </a:r>
            <a:r>
              <a:rPr lang="en-US" dirty="0"/>
              <a:t>Anthropic </a:t>
            </a:r>
            <a:r>
              <a:rPr lang="he-IL" dirty="0"/>
              <a:t>מציבות את “סיכוני הקצה” ברמה של מגפות ונשק גרעיני</a:t>
            </a:r>
            <a:r>
              <a:rPr lang="en-US" dirty="0"/>
              <a:t>.</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חושבים שצריך להגביל מי יכול לפתח ולהריץ מודלים “חזקים מאוד” – קו שמיתרגם אח"כ לשיח על רישוי, תיחום גישה ומשטרי בדיקות</a:t>
            </a:r>
            <a:r>
              <a:rPr lang="en-US" dirty="0"/>
              <a:t>.</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err="1"/>
              <a:t>אבל</a:t>
            </a:r>
            <a:r>
              <a:rPr lang="en-US" dirty="0"/>
              <a:t> </a:t>
            </a:r>
            <a:r>
              <a:rPr lang="en-US" dirty="0" err="1"/>
              <a:t>אנחנו</a:t>
            </a:r>
            <a:r>
              <a:rPr lang="en-US" dirty="0"/>
              <a:t> </a:t>
            </a:r>
            <a:r>
              <a:rPr lang="en-US" dirty="0" err="1"/>
              <a:t>גם</a:t>
            </a:r>
            <a:r>
              <a:rPr lang="en-US" dirty="0"/>
              <a:t> </a:t>
            </a:r>
            <a:r>
              <a:rPr lang="en-US" dirty="0" err="1"/>
              <a:t>יודעים</a:t>
            </a:r>
            <a:r>
              <a:rPr lang="en-US" dirty="0"/>
              <a:t> </a:t>
            </a:r>
            <a:r>
              <a:rPr lang="en-US" dirty="0" err="1"/>
              <a:t>שיש</a:t>
            </a:r>
            <a:r>
              <a:rPr lang="en-US" dirty="0"/>
              <a:t> </a:t>
            </a:r>
            <a:r>
              <a:rPr lang="en-US" dirty="0" err="1"/>
              <a:t>כאן</a:t>
            </a:r>
            <a:r>
              <a:rPr lang="en-US" dirty="0"/>
              <a:t> </a:t>
            </a:r>
            <a:r>
              <a:rPr lang="en-US" dirty="0" err="1"/>
              <a:t>אינטרסים</a:t>
            </a:r>
            <a:r>
              <a:rPr lang="en-US" dirty="0"/>
              <a:t> </a:t>
            </a:r>
            <a:r>
              <a:rPr lang="en-US" dirty="0" err="1"/>
              <a:t>עסקיים</a:t>
            </a:r>
            <a:r>
              <a:rPr lang="en-US" dirty="0"/>
              <a:t> </a:t>
            </a:r>
            <a:r>
              <a:rPr lang="en-US" dirty="0" err="1"/>
              <a:t>מאוד</a:t>
            </a:r>
            <a:r>
              <a:rPr lang="en-US" dirty="0"/>
              <a:t> </a:t>
            </a:r>
            <a:r>
              <a:rPr lang="en-US" dirty="0" err="1"/>
              <a:t>כבדי</a:t>
            </a:r>
            <a:r>
              <a:rPr lang="en-US" dirty="0"/>
              <a:t> </a:t>
            </a:r>
            <a:r>
              <a:rPr lang="en-US" dirty="0" err="1"/>
              <a:t>משקל</a:t>
            </a:r>
            <a:r>
              <a:rPr lang="en-US" dirty="0"/>
              <a:t>. </a:t>
            </a:r>
            <a:r>
              <a:rPr lang="en-US" dirty="0" err="1"/>
              <a:t>הערכת</a:t>
            </a:r>
            <a:r>
              <a:rPr lang="en-US" dirty="0"/>
              <a:t> </a:t>
            </a:r>
            <a:r>
              <a:rPr lang="en-US" dirty="0" err="1"/>
              <a:t>השווי</a:t>
            </a:r>
            <a:r>
              <a:rPr lang="en-US" dirty="0"/>
              <a:t> </a:t>
            </a:r>
            <a:r>
              <a:rPr lang="en-US" dirty="0" err="1"/>
              <a:t>של</a:t>
            </a:r>
            <a:r>
              <a:rPr lang="en-US" dirty="0"/>
              <a:t> OpenAI  </a:t>
            </a:r>
            <a:r>
              <a:rPr lang="en-US" dirty="0" err="1"/>
              <a:t>הגיעה</a:t>
            </a:r>
            <a:r>
              <a:rPr lang="en-US" dirty="0"/>
              <a:t> ל</a:t>
            </a:r>
            <a:r>
              <a:rPr lang="he-IL" dirty="0"/>
              <a:t>מאות </a:t>
            </a:r>
            <a:r>
              <a:rPr lang="en-US" dirty="0" err="1"/>
              <a:t>יליארדים</a:t>
            </a:r>
            <a:r>
              <a:rPr lang="he-IL" dirty="0"/>
              <a:t> ואולי יותר</a:t>
            </a:r>
            <a:r>
              <a:rPr lang="en-US" dirty="0"/>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err="1"/>
              <a:t>מצד</a:t>
            </a:r>
            <a:r>
              <a:rPr lang="en-US" dirty="0"/>
              <a:t> </a:t>
            </a:r>
            <a:r>
              <a:rPr lang="en-US" dirty="0" err="1"/>
              <a:t>שני</a:t>
            </a:r>
            <a:r>
              <a:rPr lang="en-US" dirty="0"/>
              <a:t> </a:t>
            </a:r>
            <a:r>
              <a:rPr lang="en-US" dirty="0" err="1"/>
              <a:t>יש</a:t>
            </a:r>
            <a:r>
              <a:rPr lang="en-US" dirty="0"/>
              <a:t> </a:t>
            </a:r>
            <a:r>
              <a:rPr lang="en-US" dirty="0" err="1"/>
              <a:t>לנו</a:t>
            </a:r>
            <a:r>
              <a:rPr lang="en-US" dirty="0"/>
              <a:t> </a:t>
            </a:r>
            <a:r>
              <a:rPr lang="en-US" dirty="0" err="1"/>
              <a:t>את</a:t>
            </a:r>
            <a:r>
              <a:rPr lang="en-US" dirty="0"/>
              <a:t> </a:t>
            </a:r>
            <a:r>
              <a:rPr lang="en-US" dirty="0" err="1"/>
              <a:t>איליה</a:t>
            </a:r>
            <a:r>
              <a:rPr lang="en-US" dirty="0"/>
              <a:t> </a:t>
            </a:r>
            <a:r>
              <a:rPr lang="en-US" dirty="0" err="1"/>
              <a:t>סוצקבר</a:t>
            </a:r>
            <a:r>
              <a:rPr lang="en-US" dirty="0"/>
              <a:t>, </a:t>
            </a:r>
            <a:r>
              <a:rPr lang="en-US" dirty="0" err="1"/>
              <a:t>מירה</a:t>
            </a:r>
            <a:r>
              <a:rPr lang="en-US" dirty="0"/>
              <a:t> </a:t>
            </a:r>
            <a:r>
              <a:rPr lang="en-US" dirty="0" err="1"/>
              <a:t>מוראטי</a:t>
            </a:r>
            <a:r>
              <a:rPr lang="en-US" dirty="0"/>
              <a:t>, </a:t>
            </a:r>
            <a:r>
              <a:rPr lang="en-US" dirty="0" err="1"/>
              <a:t>יוצאי</a:t>
            </a:r>
            <a:r>
              <a:rPr lang="he-IL" dirty="0"/>
              <a:t> </a:t>
            </a:r>
            <a:r>
              <a:rPr lang="en-US" dirty="0"/>
              <a:t>OpenAI  </a:t>
            </a:r>
            <a:r>
              <a:rPr lang="en-US" dirty="0" err="1"/>
              <a:t>שעושים</a:t>
            </a:r>
            <a:r>
              <a:rPr lang="en-US" dirty="0"/>
              <a:t> </a:t>
            </a:r>
            <a:r>
              <a:rPr lang="en-US" dirty="0" err="1"/>
              <a:t>דברים</a:t>
            </a:r>
            <a:r>
              <a:rPr lang="en-US" dirty="0"/>
              <a:t> </a:t>
            </a:r>
            <a:r>
              <a:rPr lang="en-US" dirty="0" err="1"/>
              <a:t>בדיוק</a:t>
            </a:r>
            <a:r>
              <a:rPr lang="en-US" dirty="0"/>
              <a:t> </a:t>
            </a:r>
            <a:r>
              <a:rPr lang="en-US" dirty="0" err="1"/>
              <a:t>בכיוון</a:t>
            </a:r>
            <a:r>
              <a:rPr lang="en-US" dirty="0"/>
              <a:t> </a:t>
            </a:r>
            <a:r>
              <a:rPr lang="en-US" dirty="0" err="1"/>
              <a:t>ההפוך</a:t>
            </a:r>
            <a:r>
              <a:rPr lang="en-US" dirty="0"/>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err="1"/>
              <a:t>יש</a:t>
            </a:r>
            <a:r>
              <a:rPr lang="en-US" dirty="0"/>
              <a:t> </a:t>
            </a:r>
            <a:r>
              <a:rPr lang="en-US" dirty="0" err="1"/>
              <a:t>לנו</a:t>
            </a:r>
            <a:r>
              <a:rPr lang="en-US" dirty="0"/>
              <a:t> </a:t>
            </a:r>
            <a:r>
              <a:rPr lang="en-US" dirty="0" err="1"/>
              <a:t>את</a:t>
            </a:r>
            <a:r>
              <a:rPr lang="en-US" dirty="0"/>
              <a:t> </a:t>
            </a:r>
            <a:r>
              <a:rPr lang="en-US" dirty="0" err="1"/>
              <a:t>לקון</a:t>
            </a:r>
            <a:r>
              <a:rPr lang="en-US" dirty="0"/>
              <a:t> </a:t>
            </a:r>
            <a:r>
              <a:rPr lang="en-US" dirty="0" err="1"/>
              <a:t>של</a:t>
            </a:r>
            <a:r>
              <a:rPr lang="en-US" dirty="0"/>
              <a:t> Meta </a:t>
            </a:r>
            <a:r>
              <a:rPr lang="he-IL" dirty="0"/>
              <a:t> </a:t>
            </a:r>
            <a:r>
              <a:rPr lang="en-US" dirty="0" err="1"/>
              <a:t>שהוא</a:t>
            </a:r>
            <a:r>
              <a:rPr lang="en-US" dirty="0"/>
              <a:t> </a:t>
            </a:r>
            <a:r>
              <a:rPr lang="en-US" dirty="0" err="1"/>
              <a:t>ספקן</a:t>
            </a:r>
            <a:r>
              <a:rPr lang="en-US" dirty="0"/>
              <a:t> </a:t>
            </a:r>
            <a:r>
              <a:rPr lang="en-US" dirty="0" err="1"/>
              <a:t>ביחס</a:t>
            </a:r>
            <a:r>
              <a:rPr lang="en-US" dirty="0"/>
              <a:t> </a:t>
            </a:r>
            <a:r>
              <a:rPr lang="en-US" dirty="0" err="1"/>
              <a:t>ליכולות</a:t>
            </a:r>
            <a:r>
              <a:rPr lang="en-US" dirty="0"/>
              <a:t> </a:t>
            </a:r>
            <a:r>
              <a:rPr lang="en-US" dirty="0" err="1"/>
              <a:t>שלGenAI</a:t>
            </a:r>
            <a:r>
              <a:rPr lang="en-US" dirty="0"/>
              <a:t>, </a:t>
            </a:r>
            <a:r>
              <a:rPr lang="he-IL" dirty="0"/>
              <a:t> (חשיבה היררכית זה משהו מסובך מאד</a:t>
            </a:r>
            <a:r>
              <a:rPr lang="en-US" dirty="0"/>
              <a:t>,</a:t>
            </a:r>
            <a:r>
              <a:rPr lang="he-IL" dirty="0"/>
              <a:t> דאטה מהעולם האמיתי חסר למודלים)</a:t>
            </a:r>
            <a:r>
              <a:rPr lang="en-US" dirty="0"/>
              <a:t>.</a:t>
            </a:r>
            <a:r>
              <a:rPr lang="he-IL" dirty="0"/>
              <a:t> לאחרונה הודיע שעוזב לבנות </a:t>
            </a:r>
            <a:r>
              <a:rPr lang="en-US" dirty="0"/>
              <a:t>world models</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העמדות התיאורטיות האלה בעצם משקפות</a:t>
            </a:r>
            <a:r>
              <a:rPr lang="en-US" dirty="0"/>
              <a:t> </a:t>
            </a:r>
            <a:r>
              <a:rPr lang="he-IL" dirty="0"/>
              <a:t>את </a:t>
            </a:r>
            <a:r>
              <a:rPr lang="en-US" dirty="0" err="1"/>
              <a:t>המגמות</a:t>
            </a:r>
            <a:r>
              <a:rPr lang="en-US" dirty="0"/>
              <a:t> </a:t>
            </a:r>
            <a:r>
              <a:rPr lang="en-US" dirty="0" err="1"/>
              <a:t>הרגולטוריות</a:t>
            </a:r>
            <a:r>
              <a:rPr lang="en-US" dirty="0"/>
              <a:t> </a:t>
            </a:r>
            <a:r>
              <a:rPr lang="en-US" dirty="0" err="1"/>
              <a:t>המרכזיות</a:t>
            </a:r>
            <a:r>
              <a:rPr lang="en-US" dirty="0"/>
              <a:t>.</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כמובן שברקע יש מרוץ חימוש בין מזרח ומערב – סין וארה"ב</a:t>
            </a:r>
            <a:r>
              <a:rPr lang="en-US" dirty="0"/>
              <a:t>,</a:t>
            </a:r>
            <a:r>
              <a:rPr lang="he-IL" dirty="0"/>
              <a:t> עליונות צבאית וטכנולוגית שכרוכות אחת בשנייה כשהחברות הגדולות בארצות הברית שעושות טכנולוגיה דו שימושית</a:t>
            </a:r>
            <a:r>
              <a:rPr lang="en-US" dirty="0"/>
              <a:t>,</a:t>
            </a:r>
            <a:r>
              <a:rPr lang="he-IL" dirty="0"/>
              <a:t> מדברות במפורש על החשיבות של עליונות מול סין בשאלת הרגולציה</a:t>
            </a:r>
            <a:r>
              <a:rPr lang="en-US" dirty="0"/>
              <a:t>.</a:t>
            </a:r>
            <a:r>
              <a:rPr lang="he-IL" dirty="0"/>
              <a:t> </a:t>
            </a:r>
            <a:endParaRPr lang="en-US" dirty="0"/>
          </a:p>
          <a:p>
            <a:pPr algn="r" rtl="1"/>
            <a:endParaRPr lang="en-US" dirty="0"/>
          </a:p>
          <a:p>
            <a:pPr algn="r" rtl="1"/>
            <a:endParaRPr lang="en-US" dirty="0"/>
          </a:p>
        </p:txBody>
      </p:sp>
    </p:spTree>
    <p:extLst>
      <p:ext uri="{BB962C8B-B14F-4D97-AF65-F5344CB8AC3E}">
        <p14:creationId xmlns:p14="http://schemas.microsoft.com/office/powerpoint/2010/main" val="323452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br>
              <a:rPr lang="he-IL" sz="1200" b="0" i="0" kern="1200" dirty="0">
                <a:solidFill>
                  <a:schemeClr val="tx1"/>
                </a:solidFill>
                <a:effectLst/>
                <a:latin typeface="+mn-lt"/>
                <a:ea typeface="+mn-ea"/>
                <a:cs typeface="+mn-cs"/>
              </a:rPr>
            </a:br>
            <a:r>
              <a:rPr lang="he-IL" sz="1200" b="0" i="0" kern="1200" dirty="0">
                <a:solidFill>
                  <a:schemeClr val="tx1"/>
                </a:solidFill>
                <a:effectLst/>
                <a:latin typeface="+mn-lt"/>
                <a:ea typeface="+mn-ea"/>
                <a:cs typeface="+mn-cs"/>
              </a:rPr>
              <a:t>הרגולציה העולמית מסמנת פרגמנטציה</a:t>
            </a:r>
            <a:r>
              <a:rPr lang="en-US" sz="1200" b="0" i="0" kern="1200" dirty="0">
                <a:solidFill>
                  <a:schemeClr val="tx1"/>
                </a:solidFill>
                <a:effectLst/>
                <a:latin typeface="+mn-lt"/>
                <a:ea typeface="+mn-ea"/>
                <a:cs typeface="+mn-cs"/>
              </a:rPr>
              <a:t>,</a:t>
            </a:r>
            <a:r>
              <a:rPr lang="he-IL" sz="1200" b="0" i="0" kern="1200" dirty="0">
                <a:solidFill>
                  <a:schemeClr val="tx1"/>
                </a:solidFill>
                <a:effectLst/>
                <a:latin typeface="+mn-lt"/>
                <a:ea typeface="+mn-ea"/>
                <a:cs typeface="+mn-cs"/>
              </a:rPr>
              <a:t> ומתח מובנה בין חדשנות ופיתוח אחראי ואתי. </a:t>
            </a:r>
            <a:endParaRPr lang="en-US" dirty="0"/>
          </a:p>
          <a:p>
            <a:pPr algn="r" rtl="1" fontAlgn="auto"/>
            <a:endParaRPr lang="en-US" dirty="0"/>
          </a:p>
        </p:txBody>
      </p:sp>
    </p:spTree>
    <p:extLst>
      <p:ext uri="{BB962C8B-B14F-4D97-AF65-F5344CB8AC3E}">
        <p14:creationId xmlns:p14="http://schemas.microsoft.com/office/powerpoint/2010/main" val="4975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 Int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EBA37-9784-4145-8C30-0CB2F1A2C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a:ln>
            <a:solidFill>
              <a:schemeClr val="bg1"/>
            </a:solidFill>
          </a:ln>
        </p:spPr>
      </p:pic>
      <p:sp>
        <p:nvSpPr>
          <p:cNvPr id="6" name="Text Placeholder 5">
            <a:extLst>
              <a:ext uri="{FF2B5EF4-FFF2-40B4-BE49-F238E27FC236}">
                <a16:creationId xmlns:a16="http://schemas.microsoft.com/office/drawing/2014/main" id="{26F53351-AA5F-4334-83DE-FEEEFA6FE472}"/>
              </a:ext>
            </a:extLst>
          </p:cNvPr>
          <p:cNvSpPr>
            <a:spLocks noGrp="1"/>
          </p:cNvSpPr>
          <p:nvPr>
            <p:ph type="body" sz="quarter" idx="11" hasCustomPrompt="1"/>
          </p:nvPr>
        </p:nvSpPr>
        <p:spPr>
          <a:xfrm>
            <a:off x="1167766" y="6040755"/>
            <a:ext cx="5286374" cy="483870"/>
          </a:xfrm>
        </p:spPr>
        <p:txBody>
          <a:bodyPr/>
          <a:lstStyle>
            <a:lvl1pPr marL="0" indent="0">
              <a:buNone/>
              <a:defRPr/>
            </a:lvl1pPr>
          </a:lstStyle>
          <a:p>
            <a:pPr lvl="0"/>
            <a:r>
              <a:rPr lang="en-US" dirty="0"/>
              <a:t>Speaker</a:t>
            </a:r>
          </a:p>
        </p:txBody>
      </p:sp>
      <p:sp>
        <p:nvSpPr>
          <p:cNvPr id="8" name="Text Placeholder 7">
            <a:extLst>
              <a:ext uri="{FF2B5EF4-FFF2-40B4-BE49-F238E27FC236}">
                <a16:creationId xmlns:a16="http://schemas.microsoft.com/office/drawing/2014/main" id="{4E8465F1-A75B-47C3-970F-DE2F97840F09}"/>
              </a:ext>
            </a:extLst>
          </p:cNvPr>
          <p:cNvSpPr>
            <a:spLocks noGrp="1"/>
          </p:cNvSpPr>
          <p:nvPr>
            <p:ph type="body" sz="quarter" idx="12" hasCustomPrompt="1"/>
          </p:nvPr>
        </p:nvSpPr>
        <p:spPr>
          <a:xfrm>
            <a:off x="1167766" y="4114800"/>
            <a:ext cx="5958840" cy="1560196"/>
          </a:xfrm>
        </p:spPr>
        <p:txBody>
          <a:bodyPr>
            <a:normAutofit/>
          </a:bodyPr>
          <a:lstStyle>
            <a:lvl1pPr marL="0" indent="0">
              <a:lnSpc>
                <a:spcPct val="100000"/>
              </a:lnSpc>
              <a:buNone/>
              <a:defRPr sz="4320" kern="500" spc="120" baseline="0">
                <a:solidFill>
                  <a:schemeClr val="accent1"/>
                </a:solidFill>
              </a:defRPr>
            </a:lvl1pPr>
          </a:lstStyle>
          <a:p>
            <a:pPr lvl="0"/>
            <a:r>
              <a:rPr lang="en-US" dirty="0"/>
              <a:t>TITLE OF YOUR PRESENTATION</a:t>
            </a:r>
          </a:p>
        </p:txBody>
      </p:sp>
      <p:sp>
        <p:nvSpPr>
          <p:cNvPr id="9" name="Picture Placeholder 8">
            <a:extLst>
              <a:ext uri="{FF2B5EF4-FFF2-40B4-BE49-F238E27FC236}">
                <a16:creationId xmlns:a16="http://schemas.microsoft.com/office/drawing/2014/main" id="{9824F46A-D895-401A-BC65-C41ED6D5A86C}"/>
              </a:ext>
            </a:extLst>
          </p:cNvPr>
          <p:cNvSpPr>
            <a:spLocks noGrp="1"/>
          </p:cNvSpPr>
          <p:nvPr>
            <p:ph type="pic" sz="quarter" idx="13" hasCustomPrompt="1"/>
          </p:nvPr>
        </p:nvSpPr>
        <p:spPr>
          <a:xfrm>
            <a:off x="8306170" y="3097219"/>
            <a:ext cx="3197269" cy="3197269"/>
          </a:xfrm>
          <a:custGeom>
            <a:avLst/>
            <a:gdLst>
              <a:gd name="connsiteX0" fmla="*/ 2162969 w 4325938"/>
              <a:gd name="connsiteY0" fmla="*/ 0 h 4325938"/>
              <a:gd name="connsiteX1" fmla="*/ 4325938 w 4325938"/>
              <a:gd name="connsiteY1" fmla="*/ 2162969 h 4325938"/>
              <a:gd name="connsiteX2" fmla="*/ 2162969 w 4325938"/>
              <a:gd name="connsiteY2" fmla="*/ 4325938 h 4325938"/>
              <a:gd name="connsiteX3" fmla="*/ 0 w 4325938"/>
              <a:gd name="connsiteY3" fmla="*/ 2162969 h 4325938"/>
              <a:gd name="connsiteX4" fmla="*/ 2162969 w 4325938"/>
              <a:gd name="connsiteY4" fmla="*/ 0 h 432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938" h="4325938">
                <a:moveTo>
                  <a:pt x="2162969" y="0"/>
                </a:moveTo>
                <a:cubicBezTo>
                  <a:pt x="3357544" y="0"/>
                  <a:pt x="4325938" y="968394"/>
                  <a:pt x="4325938" y="2162969"/>
                </a:cubicBezTo>
                <a:cubicBezTo>
                  <a:pt x="4325938" y="3357544"/>
                  <a:pt x="3357544" y="4325938"/>
                  <a:pt x="2162969" y="4325938"/>
                </a:cubicBezTo>
                <a:cubicBezTo>
                  <a:pt x="968394" y="4325938"/>
                  <a:pt x="0" y="3357544"/>
                  <a:pt x="0" y="2162969"/>
                </a:cubicBezTo>
                <a:cubicBezTo>
                  <a:pt x="0" y="968394"/>
                  <a:pt x="968394" y="0"/>
                  <a:pt x="2162969" y="0"/>
                </a:cubicBezTo>
                <a:close/>
              </a:path>
            </a:pathLst>
          </a:custGeom>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86955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amp; sub title">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BD966C3-1FB3-4D5E-906A-3C17613C708F}"/>
              </a:ext>
            </a:extLst>
          </p:cNvPr>
          <p:cNvSpPr>
            <a:spLocks noGrp="1"/>
          </p:cNvSpPr>
          <p:nvPr>
            <p:ph type="body" sz="quarter" idx="12"/>
          </p:nvPr>
        </p:nvSpPr>
        <p:spPr>
          <a:xfrm>
            <a:off x="542746" y="312778"/>
            <a:ext cx="13167360" cy="691158"/>
          </a:xfrm>
          <a:prstGeom prst="rect">
            <a:avLst/>
          </a:prstGeom>
        </p:spPr>
        <p:txBody>
          <a:bodyPr anchor="b"/>
          <a:lstStyle>
            <a:lvl1pPr marL="0" indent="0" algn="r" rtl="1">
              <a:buNone/>
              <a:defRPr sz="3360" b="1">
                <a:solidFill>
                  <a:schemeClr val="tx1"/>
                </a:solidFill>
                <a:latin typeface="Arial" panose="020B0604020202020204" pitchFamily="34" charset="0"/>
                <a:cs typeface="Arial" panose="020B0604020202020204" pitchFamily="34" charset="0"/>
              </a:defRPr>
            </a:lvl1pPr>
            <a:lvl2pPr algn="l" rtl="0">
              <a:defRPr>
                <a:solidFill>
                  <a:schemeClr val="bg1"/>
                </a:solidFill>
              </a:defRPr>
            </a:lvl2pPr>
            <a:lvl3pPr algn="l" rtl="0">
              <a:defRPr>
                <a:solidFill>
                  <a:schemeClr val="bg1"/>
                </a:solidFill>
              </a:defRPr>
            </a:lvl3pPr>
            <a:lvl4pPr algn="l" rtl="0">
              <a:defRPr>
                <a:solidFill>
                  <a:schemeClr val="bg1"/>
                </a:solidFill>
              </a:defRPr>
            </a:lvl4pPr>
            <a:lvl5pPr algn="l" rtl="0">
              <a:defRPr>
                <a:solidFill>
                  <a:schemeClr val="bg1"/>
                </a:solidFill>
              </a:defRPr>
            </a:lvl5pPr>
          </a:lstStyle>
          <a:p>
            <a:pPr lvl="0"/>
            <a:endParaRPr lang="en-US" dirty="0"/>
          </a:p>
        </p:txBody>
      </p:sp>
      <p:sp>
        <p:nvSpPr>
          <p:cNvPr id="7" name="Text Placeholder 6">
            <a:extLst>
              <a:ext uri="{FF2B5EF4-FFF2-40B4-BE49-F238E27FC236}">
                <a16:creationId xmlns:a16="http://schemas.microsoft.com/office/drawing/2014/main" id="{B8556AC4-EE80-4677-80AD-8B264D8D9A90}"/>
              </a:ext>
            </a:extLst>
          </p:cNvPr>
          <p:cNvSpPr>
            <a:spLocks noGrp="1"/>
          </p:cNvSpPr>
          <p:nvPr>
            <p:ph type="body" sz="quarter" idx="13"/>
          </p:nvPr>
        </p:nvSpPr>
        <p:spPr>
          <a:xfrm>
            <a:off x="559891" y="1565910"/>
            <a:ext cx="13150214" cy="5745480"/>
          </a:xfrm>
        </p:spPr>
        <p:txBody>
          <a:bodyPr/>
          <a:lstStyle>
            <a:lvl1pPr algn="r" rtl="1">
              <a:defRPr/>
            </a:lvl1pPr>
            <a:lvl2pPr algn="r" rtl="1">
              <a:defRPr/>
            </a:lvl2pPr>
            <a:lvl3pPr algn="r" rtl="1">
              <a:defRPr/>
            </a:lvl3pPr>
            <a:lvl4pPr algn="r" rtl="1">
              <a:defRPr/>
            </a:lvl4pPr>
            <a:lvl5pPr algn="r" rtl="1">
              <a:defRPr/>
            </a:lvl5pPr>
          </a:lstStyle>
          <a:p>
            <a:pPr lvl="0"/>
            <a:endParaRPr lang="en-US" dirty="0"/>
          </a:p>
        </p:txBody>
      </p:sp>
      <p:sp>
        <p:nvSpPr>
          <p:cNvPr id="4" name="Text Placeholder 7">
            <a:extLst>
              <a:ext uri="{FF2B5EF4-FFF2-40B4-BE49-F238E27FC236}">
                <a16:creationId xmlns:a16="http://schemas.microsoft.com/office/drawing/2014/main" id="{9FBAB271-A6BE-4880-B660-99B8E6DBD9FE}"/>
              </a:ext>
            </a:extLst>
          </p:cNvPr>
          <p:cNvSpPr>
            <a:spLocks noGrp="1"/>
          </p:cNvSpPr>
          <p:nvPr>
            <p:ph type="body" sz="quarter" idx="14"/>
          </p:nvPr>
        </p:nvSpPr>
        <p:spPr>
          <a:xfrm>
            <a:off x="548094" y="1003936"/>
            <a:ext cx="13167361" cy="432434"/>
          </a:xfrm>
        </p:spPr>
        <p:txBody>
          <a:bodyPr>
            <a:noAutofit/>
          </a:bodyPr>
          <a:lstStyle>
            <a:lvl1pPr marL="0" indent="0" algn="r" rtl="1">
              <a:spcBef>
                <a:spcPts val="0"/>
              </a:spcBef>
              <a:buNone/>
              <a:defRPr sz="2160">
                <a:solidFill>
                  <a:schemeClr val="accent1"/>
                </a:solidFill>
              </a:defRPr>
            </a:lvl1pPr>
            <a:lvl2pPr marL="0" indent="0">
              <a:spcBef>
                <a:spcPts val="0"/>
              </a:spcBef>
              <a:buNone/>
              <a:defRPr sz="2160"/>
            </a:lvl2pPr>
            <a:lvl3pPr marL="0" indent="0">
              <a:spcBef>
                <a:spcPts val="0"/>
              </a:spcBef>
              <a:buNone/>
              <a:defRPr sz="2160"/>
            </a:lvl3pPr>
            <a:lvl4pPr marL="0" indent="0">
              <a:spcBef>
                <a:spcPts val="0"/>
              </a:spcBef>
              <a:buNone/>
              <a:defRPr sz="2160"/>
            </a:lvl4pPr>
            <a:lvl5pPr marL="0" indent="0">
              <a:spcBef>
                <a:spcPts val="0"/>
              </a:spcBef>
              <a:buNone/>
              <a:defRPr sz="2160"/>
            </a:lvl5pPr>
            <a:lvl6pPr marL="0" indent="0">
              <a:spcBef>
                <a:spcPts val="0"/>
              </a:spcBef>
              <a:buNone/>
              <a:defRPr sz="2160"/>
            </a:lvl6pPr>
            <a:lvl7pPr marL="0" indent="0">
              <a:spcBef>
                <a:spcPts val="0"/>
              </a:spcBef>
              <a:buNone/>
              <a:defRPr sz="2160"/>
            </a:lvl7pPr>
            <a:lvl8pPr marL="0" indent="0">
              <a:spcBef>
                <a:spcPts val="0"/>
              </a:spcBef>
              <a:buNone/>
              <a:defRPr sz="2160"/>
            </a:lvl8pPr>
            <a:lvl9pPr marL="0" indent="0">
              <a:spcBef>
                <a:spcPts val="0"/>
              </a:spcBef>
              <a:buNone/>
              <a:defRPr sz="2160"/>
            </a:lvl9pPr>
          </a:lstStyle>
          <a:p>
            <a:pPr lvl="0"/>
            <a:endParaRPr dirty="0"/>
          </a:p>
        </p:txBody>
      </p:sp>
      <p:pic>
        <p:nvPicPr>
          <p:cNvPr id="8" name="Picture 7">
            <a:extLst>
              <a:ext uri="{FF2B5EF4-FFF2-40B4-BE49-F238E27FC236}">
                <a16:creationId xmlns:a16="http://schemas.microsoft.com/office/drawing/2014/main" id="{689030EC-5D5D-4D8D-9D72-52F89CE39B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594080" y="467856"/>
            <a:ext cx="990600" cy="381000"/>
          </a:xfrm>
          <a:prstGeom prst="rect">
            <a:avLst/>
          </a:prstGeom>
        </p:spPr>
      </p:pic>
    </p:spTree>
    <p:extLst>
      <p:ext uri="{BB962C8B-B14F-4D97-AF65-F5344CB8AC3E}">
        <p14:creationId xmlns:p14="http://schemas.microsoft.com/office/powerpoint/2010/main" val="253115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38">
          <p15:clr>
            <a:srgbClr val="FBAE40"/>
          </p15:clr>
        </p15:guide>
        <p15:guide id="2" pos="393">
          <p15:clr>
            <a:srgbClr val="FBAE40"/>
          </p15:clr>
        </p15:guide>
        <p15:guide id="3" orient="horz" pos="82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 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DBA9F9-A116-44B4-8A62-FDB2054CD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396446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video" Target="https://www.youtube.com/embed/zuZ2zaotrJs?start=512&amp;feature=oembed"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W6HpE1rhs7w?start=89&amp;feature=oembed"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99FFB6-ADF6-41ED-9670-6E9B4E74FD9D}"/>
              </a:ext>
            </a:extLst>
          </p:cNvPr>
          <p:cNvSpPr>
            <a:spLocks noGrp="1"/>
          </p:cNvSpPr>
          <p:nvPr>
            <p:ph type="body" sz="quarter" idx="11"/>
          </p:nvPr>
        </p:nvSpPr>
        <p:spPr>
          <a:xfrm>
            <a:off x="1028701" y="5961384"/>
            <a:ext cx="5816990" cy="1403618"/>
          </a:xfrm>
        </p:spPr>
        <p:txBody>
          <a:bodyPr>
            <a:normAutofit/>
          </a:bodyPr>
          <a:lstStyle/>
          <a:p>
            <a:pPr algn="r" rtl="1"/>
            <a:r>
              <a:rPr lang="he-IL" sz="2000" dirty="0">
                <a:latin typeface="Heebo" panose="00000500000000000000" pitchFamily="2" charset="-79"/>
                <a:cs typeface="Heebo" panose="00000500000000000000" pitchFamily="2" charset="-79"/>
              </a:rPr>
              <a:t>עורך דין </a:t>
            </a:r>
            <a:r>
              <a:rPr lang="he-IL" sz="2000" dirty="0" err="1">
                <a:latin typeface="Heebo" panose="00000500000000000000" pitchFamily="2" charset="-79"/>
                <a:cs typeface="Heebo" panose="00000500000000000000" pitchFamily="2" charset="-79"/>
              </a:rPr>
              <a:t>דעואל</a:t>
            </a:r>
            <a:r>
              <a:rPr lang="he-IL" sz="2000" dirty="0">
                <a:latin typeface="Heebo" panose="00000500000000000000" pitchFamily="2" charset="-79"/>
                <a:cs typeface="Heebo" panose="00000500000000000000" pitchFamily="2" charset="-79"/>
              </a:rPr>
              <a:t> הורביץ</a:t>
            </a:r>
          </a:p>
          <a:p>
            <a:pPr algn="r" rtl="1"/>
            <a:r>
              <a:rPr lang="he-IL" sz="2000" b="1" dirty="0">
                <a:latin typeface="Heebo" panose="00000500000000000000" pitchFamily="2" charset="-79"/>
                <a:cs typeface="Heebo" panose="00000500000000000000" pitchFamily="2" charset="-79"/>
              </a:rPr>
              <a:t>צוות בינה מלאכותית</a:t>
            </a:r>
            <a:r>
              <a:rPr lang="en-US" sz="2000" b="1" dirty="0">
                <a:latin typeface="Heebo" panose="00000500000000000000" pitchFamily="2" charset="-79"/>
                <a:cs typeface="Heebo" panose="00000500000000000000" pitchFamily="2" charset="-79"/>
              </a:rPr>
              <a:t>,</a:t>
            </a:r>
            <a:r>
              <a:rPr lang="he-IL" sz="2000" b="1" dirty="0">
                <a:latin typeface="Heebo" panose="00000500000000000000" pitchFamily="2" charset="-79"/>
                <a:cs typeface="Heebo" panose="00000500000000000000" pitchFamily="2" charset="-79"/>
              </a:rPr>
              <a:t> מחלקת הייטק</a:t>
            </a:r>
            <a:r>
              <a:rPr lang="en-US" sz="2000" b="1" dirty="0">
                <a:latin typeface="Heebo" panose="00000500000000000000" pitchFamily="2" charset="-79"/>
                <a:cs typeface="Heebo" panose="00000500000000000000" pitchFamily="2" charset="-79"/>
              </a:rPr>
              <a:t>,</a:t>
            </a:r>
            <a:r>
              <a:rPr lang="he-IL" sz="2000" b="1" dirty="0">
                <a:latin typeface="Heebo" panose="00000500000000000000" pitchFamily="2" charset="-79"/>
                <a:cs typeface="Heebo" panose="00000500000000000000" pitchFamily="2" charset="-79"/>
              </a:rPr>
              <a:t> </a:t>
            </a:r>
            <a:r>
              <a:rPr lang="he-IL" sz="2000" b="1" dirty="0" err="1">
                <a:latin typeface="Heebo" panose="00000500000000000000" pitchFamily="2" charset="-79"/>
                <a:cs typeface="Heebo" panose="00000500000000000000" pitchFamily="2" charset="-79"/>
              </a:rPr>
              <a:t>שבלת</a:t>
            </a:r>
            <a:r>
              <a:rPr lang="he-IL" sz="2000" b="1" dirty="0">
                <a:latin typeface="Heebo" panose="00000500000000000000" pitchFamily="2" charset="-79"/>
                <a:cs typeface="Heebo" panose="00000500000000000000" pitchFamily="2" charset="-79"/>
              </a:rPr>
              <a:t> ושות</a:t>
            </a:r>
            <a:r>
              <a:rPr lang="en-US" sz="2000" b="1" dirty="0">
                <a:latin typeface="Heebo" panose="00000500000000000000" pitchFamily="2" charset="-79"/>
                <a:cs typeface="Heebo" panose="00000500000000000000" pitchFamily="2" charset="-79"/>
              </a:rPr>
              <a:t>'</a:t>
            </a:r>
          </a:p>
        </p:txBody>
      </p:sp>
      <p:sp>
        <p:nvSpPr>
          <p:cNvPr id="3" name="Text Placeholder 2">
            <a:extLst>
              <a:ext uri="{FF2B5EF4-FFF2-40B4-BE49-F238E27FC236}">
                <a16:creationId xmlns:a16="http://schemas.microsoft.com/office/drawing/2014/main" id="{F6618636-A878-49B4-9CBF-BA746971D701}"/>
              </a:ext>
            </a:extLst>
          </p:cNvPr>
          <p:cNvSpPr>
            <a:spLocks noGrp="1"/>
          </p:cNvSpPr>
          <p:nvPr>
            <p:ph type="body" sz="quarter" idx="12"/>
          </p:nvPr>
        </p:nvSpPr>
        <p:spPr>
          <a:xfrm>
            <a:off x="1244991" y="3780860"/>
            <a:ext cx="5816990" cy="1661171"/>
          </a:xfrm>
        </p:spPr>
        <p:txBody>
          <a:bodyPr>
            <a:normAutofit/>
          </a:bodyPr>
          <a:lstStyle/>
          <a:p>
            <a:pPr algn="ctr" rtl="1">
              <a:spcBef>
                <a:spcPts val="720"/>
              </a:spcBef>
            </a:pPr>
            <a:r>
              <a:rPr lang="en-US" b="1" dirty="0" err="1">
                <a:solidFill>
                  <a:srgbClr val="00AF86"/>
                </a:solidFill>
                <a:ea typeface="Arial" pitchFamily="34" charset="-122"/>
                <a:cs typeface="Arial" pitchFamily="34" charset="-120"/>
              </a:rPr>
              <a:t>רדאר</a:t>
            </a:r>
            <a:r>
              <a:rPr lang="en-US" b="1" dirty="0">
                <a:solidFill>
                  <a:srgbClr val="00AF86"/>
                </a:solidFill>
                <a:ea typeface="Arial" pitchFamily="34" charset="-122"/>
                <a:cs typeface="Arial" pitchFamily="34" charset="-120"/>
              </a:rPr>
              <a:t> </a:t>
            </a:r>
            <a:r>
              <a:rPr lang="en-US" b="1" dirty="0" err="1">
                <a:solidFill>
                  <a:srgbClr val="00AF86"/>
                </a:solidFill>
                <a:ea typeface="Arial" pitchFamily="34" charset="-122"/>
                <a:cs typeface="Arial" pitchFamily="34" charset="-120"/>
              </a:rPr>
              <a:t>המגמות</a:t>
            </a:r>
            <a:r>
              <a:rPr lang="en-US" b="1" dirty="0">
                <a:solidFill>
                  <a:srgbClr val="00AF86"/>
                </a:solidFill>
                <a:ea typeface="Arial" pitchFamily="34" charset="-122"/>
                <a:cs typeface="Arial" pitchFamily="34" charset="-120"/>
              </a:rPr>
              <a:t> </a:t>
            </a:r>
            <a:r>
              <a:rPr lang="en-US" b="1" dirty="0" err="1">
                <a:solidFill>
                  <a:srgbClr val="00AF86"/>
                </a:solidFill>
                <a:ea typeface="Arial" pitchFamily="34" charset="-122"/>
                <a:cs typeface="Arial" pitchFamily="34" charset="-120"/>
              </a:rPr>
              <a:t>החמות</a:t>
            </a:r>
            <a:r>
              <a:rPr lang="en-US" b="1" dirty="0">
                <a:solidFill>
                  <a:srgbClr val="00AF86"/>
                </a:solidFill>
                <a:ea typeface="Arial" pitchFamily="34" charset="-122"/>
                <a:cs typeface="Arial" pitchFamily="34" charset="-120"/>
              </a:rPr>
              <a:t> ב</a:t>
            </a:r>
            <a:r>
              <a:rPr lang="he-IL" b="1" dirty="0">
                <a:solidFill>
                  <a:srgbClr val="00AF86"/>
                </a:solidFill>
                <a:ea typeface="Arial" pitchFamily="34" charset="-122"/>
                <a:cs typeface="Arial" pitchFamily="34" charset="-120"/>
              </a:rPr>
              <a:t>-</a:t>
            </a:r>
            <a:r>
              <a:rPr lang="en-US" b="1" dirty="0">
                <a:solidFill>
                  <a:srgbClr val="00AF86"/>
                </a:solidFill>
                <a:ea typeface="Arial" pitchFamily="34" charset="-122"/>
                <a:cs typeface="Arial" pitchFamily="34" charset="-120"/>
              </a:rPr>
              <a:t>AI</a:t>
            </a:r>
            <a:endParaRPr lang="en-US" dirty="0"/>
          </a:p>
          <a:p>
            <a:pPr algn="ctr">
              <a:spcBef>
                <a:spcPts val="720"/>
              </a:spcBef>
            </a:pPr>
            <a:endParaRPr lang="he-IL" b="1" dirty="0">
              <a:solidFill>
                <a:schemeClr val="tx1"/>
              </a:solidFill>
              <a:latin typeface="Heebo" panose="00000500000000000000" pitchFamily="2" charset="-79"/>
              <a:cs typeface="Heebo" panose="00000500000000000000" pitchFamily="2" charset="-79"/>
            </a:endParaRPr>
          </a:p>
        </p:txBody>
      </p:sp>
      <p:sp>
        <p:nvSpPr>
          <p:cNvPr id="7" name="Text Placeholder 1">
            <a:extLst>
              <a:ext uri="{FF2B5EF4-FFF2-40B4-BE49-F238E27FC236}">
                <a16:creationId xmlns:a16="http://schemas.microsoft.com/office/drawing/2014/main" id="{B5B6EA44-51ED-B537-774D-69105EE2B286}"/>
              </a:ext>
            </a:extLst>
          </p:cNvPr>
          <p:cNvSpPr txBox="1">
            <a:spLocks/>
          </p:cNvSpPr>
          <p:nvPr/>
        </p:nvSpPr>
        <p:spPr>
          <a:xfrm>
            <a:off x="105507" y="7884357"/>
            <a:ext cx="1392703" cy="214972"/>
          </a:xfrm>
          <a:prstGeom prst="rect">
            <a:avLst/>
          </a:prstGeom>
        </p:spPr>
        <p:txBody>
          <a:bodyPr vert="horz" lIns="0" tIns="0" rIns="0" bIns="0" rtlCol="0">
            <a:normAutofit fontScale="70000" lnSpcReduction="20000"/>
          </a:bodyPr>
          <a:lstStyle>
            <a:lvl1pPr marL="0" indent="0" algn="r" defTabSz="914400" rtl="1" eaLnBrk="1" latinLnBrk="0" hangingPunct="1">
              <a:lnSpc>
                <a:spcPct val="90000"/>
              </a:lnSpc>
              <a:spcBef>
                <a:spcPts val="1200"/>
              </a:spcBef>
              <a:buClr>
                <a:srgbClr val="00B388"/>
              </a:buClr>
              <a:buFont typeface="Wingdings" panose="05000000000000000000" pitchFamily="2" charset="2"/>
              <a:buNone/>
              <a:defRPr sz="1800" kern="1200">
                <a:solidFill>
                  <a:schemeClr val="tx1"/>
                </a:solidFill>
                <a:latin typeface="Arial" panose="020B0604020202020204" pitchFamily="34" charset="0"/>
                <a:ea typeface="+mn-ea"/>
                <a:cs typeface="Arial" panose="020B0604020202020204" pitchFamily="34" charset="0"/>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endParaRPr lang="en-US" sz="2400" b="1" dirty="0">
              <a:latin typeface="Heebo" panose="00000500000000000000" pitchFamily="2" charset="-79"/>
              <a:cs typeface="Heebo" panose="00000500000000000000" pitchFamily="2" charset="-79"/>
            </a:endParaRPr>
          </a:p>
        </p:txBody>
      </p:sp>
      <p:pic>
        <p:nvPicPr>
          <p:cNvPr id="12" name="Picture Placeholder 11" descr="A close-up of a circuit board&#10;&#10;AI-generated content may be incorrect.">
            <a:extLst>
              <a:ext uri="{FF2B5EF4-FFF2-40B4-BE49-F238E27FC236}">
                <a16:creationId xmlns:a16="http://schemas.microsoft.com/office/drawing/2014/main" id="{93A2091A-5EE7-8B84-72B3-B29ECBCA90C3}"/>
              </a:ext>
            </a:extLst>
          </p:cNvPr>
          <p:cNvPicPr>
            <a:picLocks noGrp="1" noChangeAspect="1"/>
          </p:cNvPicPr>
          <p:nvPr>
            <p:ph type="pic" sz="quarter" idx="13"/>
          </p:nvPr>
        </p:nvPicPr>
        <p:blipFill>
          <a:blip r:embed="rId3"/>
          <a:srcRect l="19753" r="19753"/>
          <a:stretch>
            <a:fillRect/>
          </a:stretch>
        </p:blipFill>
        <p:spPr/>
      </p:pic>
    </p:spTree>
    <p:extLst>
      <p:ext uri="{BB962C8B-B14F-4D97-AF65-F5344CB8AC3E}">
        <p14:creationId xmlns:p14="http://schemas.microsoft.com/office/powerpoint/2010/main" val="191136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66412-790D-66B4-D7C9-4470FAC76B70}"/>
              </a:ext>
            </a:extLst>
          </p:cNvPr>
          <p:cNvSpPr>
            <a:spLocks noGrp="1"/>
          </p:cNvSpPr>
          <p:nvPr>
            <p:ph type="body" sz="quarter" idx="12"/>
          </p:nvPr>
        </p:nvSpPr>
        <p:spPr/>
        <p:txBody>
          <a:bodyPr/>
          <a:lstStyle/>
          <a:p>
            <a:r>
              <a:rPr lang="he-IL" dirty="0"/>
              <a:t>ארה"ב</a:t>
            </a:r>
            <a:r>
              <a:rPr lang="en-US" dirty="0"/>
              <a:t>,</a:t>
            </a:r>
            <a:r>
              <a:rPr lang="he-IL" dirty="0"/>
              <a:t> אירופה</a:t>
            </a:r>
            <a:r>
              <a:rPr lang="en-US" dirty="0"/>
              <a:t>,</a:t>
            </a:r>
            <a:r>
              <a:rPr lang="he-IL" dirty="0"/>
              <a:t> ישראל וסין</a:t>
            </a:r>
            <a:endParaRPr lang="en-US" dirty="0"/>
          </a:p>
        </p:txBody>
      </p:sp>
      <p:sp>
        <p:nvSpPr>
          <p:cNvPr id="4" name="Text Placeholder 3">
            <a:extLst>
              <a:ext uri="{FF2B5EF4-FFF2-40B4-BE49-F238E27FC236}">
                <a16:creationId xmlns:a16="http://schemas.microsoft.com/office/drawing/2014/main" id="{406847EA-690C-072C-231E-809BC7EC3799}"/>
              </a:ext>
            </a:extLst>
          </p:cNvPr>
          <p:cNvSpPr>
            <a:spLocks noGrp="1"/>
          </p:cNvSpPr>
          <p:nvPr>
            <p:ph type="body" sz="quarter" idx="14"/>
          </p:nvPr>
        </p:nvSpPr>
        <p:spPr/>
        <p:txBody>
          <a:bodyPr/>
          <a:lstStyle/>
          <a:p>
            <a:r>
              <a:rPr lang="he-IL" sz="2800" b="1" dirty="0"/>
              <a:t>פרגמנטציה עולמית – מדינות מפתח </a:t>
            </a:r>
            <a:endParaRPr lang="en-US" sz="2800" b="1" dirty="0"/>
          </a:p>
        </p:txBody>
      </p:sp>
      <p:pic>
        <p:nvPicPr>
          <p:cNvPr id="6" name="Picture 5">
            <a:extLst>
              <a:ext uri="{FF2B5EF4-FFF2-40B4-BE49-F238E27FC236}">
                <a16:creationId xmlns:a16="http://schemas.microsoft.com/office/drawing/2014/main" id="{592F1825-2F0A-67B9-89D6-70D25FBBF46F}"/>
              </a:ext>
            </a:extLst>
          </p:cNvPr>
          <p:cNvPicPr>
            <a:picLocks noChangeAspect="1"/>
          </p:cNvPicPr>
          <p:nvPr/>
        </p:nvPicPr>
        <p:blipFill>
          <a:blip r:embed="rId3"/>
          <a:stretch>
            <a:fillRect/>
          </a:stretch>
        </p:blipFill>
        <p:spPr>
          <a:xfrm>
            <a:off x="885526" y="558904"/>
            <a:ext cx="4820836" cy="2637816"/>
          </a:xfrm>
          <a:prstGeom prst="rect">
            <a:avLst/>
          </a:prstGeom>
        </p:spPr>
      </p:pic>
      <p:pic>
        <p:nvPicPr>
          <p:cNvPr id="7" name="Picture 6">
            <a:extLst>
              <a:ext uri="{FF2B5EF4-FFF2-40B4-BE49-F238E27FC236}">
                <a16:creationId xmlns:a16="http://schemas.microsoft.com/office/drawing/2014/main" id="{3B92A3E8-3FEC-6E97-2F6A-DCDBB0A7FCD3}"/>
              </a:ext>
            </a:extLst>
          </p:cNvPr>
          <p:cNvPicPr>
            <a:picLocks noChangeAspect="1"/>
          </p:cNvPicPr>
          <p:nvPr/>
        </p:nvPicPr>
        <p:blipFill>
          <a:blip r:embed="rId4"/>
          <a:stretch>
            <a:fillRect/>
          </a:stretch>
        </p:blipFill>
        <p:spPr>
          <a:xfrm>
            <a:off x="634312" y="3757789"/>
            <a:ext cx="3689766" cy="4118563"/>
          </a:xfrm>
          <a:prstGeom prst="rect">
            <a:avLst/>
          </a:prstGeom>
        </p:spPr>
      </p:pic>
      <p:pic>
        <p:nvPicPr>
          <p:cNvPr id="16" name="Picture 15">
            <a:extLst>
              <a:ext uri="{FF2B5EF4-FFF2-40B4-BE49-F238E27FC236}">
                <a16:creationId xmlns:a16="http://schemas.microsoft.com/office/drawing/2014/main" id="{3FD5C21D-82BB-55F6-04D0-43E4AC5023AA}"/>
              </a:ext>
            </a:extLst>
          </p:cNvPr>
          <p:cNvPicPr>
            <a:picLocks noChangeAspect="1"/>
          </p:cNvPicPr>
          <p:nvPr/>
        </p:nvPicPr>
        <p:blipFill>
          <a:blip r:embed="rId5"/>
          <a:stretch>
            <a:fillRect/>
          </a:stretch>
        </p:blipFill>
        <p:spPr>
          <a:xfrm>
            <a:off x="10574527" y="5232463"/>
            <a:ext cx="2326385" cy="2903582"/>
          </a:xfrm>
          <a:prstGeom prst="rect">
            <a:avLst/>
          </a:prstGeom>
        </p:spPr>
      </p:pic>
      <p:pic>
        <p:nvPicPr>
          <p:cNvPr id="5" name="Picture 4">
            <a:extLst>
              <a:ext uri="{FF2B5EF4-FFF2-40B4-BE49-F238E27FC236}">
                <a16:creationId xmlns:a16="http://schemas.microsoft.com/office/drawing/2014/main" id="{7025C9B6-FE15-5D40-F570-EDE83927AB29}"/>
              </a:ext>
            </a:extLst>
          </p:cNvPr>
          <p:cNvPicPr>
            <a:picLocks noChangeAspect="1"/>
          </p:cNvPicPr>
          <p:nvPr/>
        </p:nvPicPr>
        <p:blipFill>
          <a:blip r:embed="rId6"/>
          <a:stretch>
            <a:fillRect/>
          </a:stretch>
        </p:blipFill>
        <p:spPr>
          <a:xfrm>
            <a:off x="2368026" y="4639137"/>
            <a:ext cx="4196222" cy="2115076"/>
          </a:xfrm>
          <a:prstGeom prst="rect">
            <a:avLst/>
          </a:prstGeom>
        </p:spPr>
      </p:pic>
      <p:pic>
        <p:nvPicPr>
          <p:cNvPr id="9" name="Picture 8">
            <a:extLst>
              <a:ext uri="{FF2B5EF4-FFF2-40B4-BE49-F238E27FC236}">
                <a16:creationId xmlns:a16="http://schemas.microsoft.com/office/drawing/2014/main" id="{502C13D6-C938-6D0E-EF62-B4C39179487C}"/>
              </a:ext>
            </a:extLst>
          </p:cNvPr>
          <p:cNvPicPr>
            <a:picLocks noChangeAspect="1"/>
          </p:cNvPicPr>
          <p:nvPr/>
        </p:nvPicPr>
        <p:blipFill>
          <a:blip r:embed="rId7"/>
          <a:stretch>
            <a:fillRect/>
          </a:stretch>
        </p:blipFill>
        <p:spPr>
          <a:xfrm>
            <a:off x="2960565" y="2484912"/>
            <a:ext cx="2245720" cy="1272877"/>
          </a:xfrm>
          <a:prstGeom prst="rect">
            <a:avLst/>
          </a:prstGeom>
        </p:spPr>
      </p:pic>
      <p:pic>
        <p:nvPicPr>
          <p:cNvPr id="12" name="Picture 11">
            <a:extLst>
              <a:ext uri="{FF2B5EF4-FFF2-40B4-BE49-F238E27FC236}">
                <a16:creationId xmlns:a16="http://schemas.microsoft.com/office/drawing/2014/main" id="{8FE261C1-ED30-9744-6ECA-A809C1761699}"/>
              </a:ext>
            </a:extLst>
          </p:cNvPr>
          <p:cNvPicPr>
            <a:picLocks noChangeAspect="1"/>
          </p:cNvPicPr>
          <p:nvPr/>
        </p:nvPicPr>
        <p:blipFill>
          <a:blip r:embed="rId8"/>
          <a:stretch>
            <a:fillRect/>
          </a:stretch>
        </p:blipFill>
        <p:spPr>
          <a:xfrm>
            <a:off x="8586316" y="5413906"/>
            <a:ext cx="1988211" cy="2627774"/>
          </a:xfrm>
          <a:prstGeom prst="rect">
            <a:avLst/>
          </a:prstGeom>
        </p:spPr>
      </p:pic>
      <p:pic>
        <p:nvPicPr>
          <p:cNvPr id="13" name="Picture 12">
            <a:extLst>
              <a:ext uri="{FF2B5EF4-FFF2-40B4-BE49-F238E27FC236}">
                <a16:creationId xmlns:a16="http://schemas.microsoft.com/office/drawing/2014/main" id="{91D32E9C-E2C8-AA39-3580-F58E0668767E}"/>
              </a:ext>
            </a:extLst>
          </p:cNvPr>
          <p:cNvPicPr>
            <a:picLocks noChangeAspect="1"/>
          </p:cNvPicPr>
          <p:nvPr/>
        </p:nvPicPr>
        <p:blipFill>
          <a:blip r:embed="rId9"/>
          <a:stretch>
            <a:fillRect/>
          </a:stretch>
        </p:blipFill>
        <p:spPr>
          <a:xfrm flipV="1">
            <a:off x="6287920" y="3369923"/>
            <a:ext cx="741825" cy="432435"/>
          </a:xfrm>
          <a:prstGeom prst="rect">
            <a:avLst/>
          </a:prstGeom>
        </p:spPr>
      </p:pic>
      <p:sp>
        <p:nvSpPr>
          <p:cNvPr id="14" name="TextBox 13">
            <a:extLst>
              <a:ext uri="{FF2B5EF4-FFF2-40B4-BE49-F238E27FC236}">
                <a16:creationId xmlns:a16="http://schemas.microsoft.com/office/drawing/2014/main" id="{ADDB18A0-CBD4-61A3-DC56-1A205544FCA3}"/>
              </a:ext>
            </a:extLst>
          </p:cNvPr>
          <p:cNvSpPr txBox="1"/>
          <p:nvPr/>
        </p:nvSpPr>
        <p:spPr>
          <a:xfrm>
            <a:off x="1248716" y="4113734"/>
            <a:ext cx="2460957" cy="369332"/>
          </a:xfrm>
          <a:prstGeom prst="rect">
            <a:avLst/>
          </a:prstGeom>
          <a:solidFill>
            <a:schemeClr val="bg1"/>
          </a:solidFill>
        </p:spPr>
        <p:txBody>
          <a:bodyPr wrap="square" rtlCol="0">
            <a:spAutoFit/>
          </a:bodyPr>
          <a:lstStyle/>
          <a:p>
            <a:pPr algn="r" rtl="1"/>
            <a:r>
              <a:rPr lang="he-IL" b="1" dirty="0"/>
              <a:t>אירופה</a:t>
            </a:r>
            <a:endParaRPr lang="en-US" b="1" dirty="0"/>
          </a:p>
        </p:txBody>
      </p:sp>
      <p:sp>
        <p:nvSpPr>
          <p:cNvPr id="15" name="TextBox 14">
            <a:extLst>
              <a:ext uri="{FF2B5EF4-FFF2-40B4-BE49-F238E27FC236}">
                <a16:creationId xmlns:a16="http://schemas.microsoft.com/office/drawing/2014/main" id="{B6B2C91C-ABAD-7ADF-F818-60D3F2AE8569}"/>
              </a:ext>
            </a:extLst>
          </p:cNvPr>
          <p:cNvSpPr txBox="1"/>
          <p:nvPr/>
        </p:nvSpPr>
        <p:spPr>
          <a:xfrm>
            <a:off x="2863595" y="153076"/>
            <a:ext cx="1671512" cy="369332"/>
          </a:xfrm>
          <a:prstGeom prst="rect">
            <a:avLst/>
          </a:prstGeom>
          <a:solidFill>
            <a:schemeClr val="bg1"/>
          </a:solidFill>
        </p:spPr>
        <p:txBody>
          <a:bodyPr wrap="square" rtlCol="0">
            <a:spAutoFit/>
          </a:bodyPr>
          <a:lstStyle/>
          <a:p>
            <a:r>
              <a:rPr lang="he-IL" b="1" dirty="0"/>
              <a:t>ארה"ב</a:t>
            </a:r>
            <a:endParaRPr lang="en-US" b="1" dirty="0"/>
          </a:p>
        </p:txBody>
      </p:sp>
      <p:sp>
        <p:nvSpPr>
          <p:cNvPr id="20" name="TextBox 19">
            <a:extLst>
              <a:ext uri="{FF2B5EF4-FFF2-40B4-BE49-F238E27FC236}">
                <a16:creationId xmlns:a16="http://schemas.microsoft.com/office/drawing/2014/main" id="{0D2A5523-5081-768E-222E-7DA320E495F9}"/>
              </a:ext>
            </a:extLst>
          </p:cNvPr>
          <p:cNvSpPr txBox="1"/>
          <p:nvPr/>
        </p:nvSpPr>
        <p:spPr>
          <a:xfrm>
            <a:off x="9895463" y="4982622"/>
            <a:ext cx="989706" cy="369332"/>
          </a:xfrm>
          <a:prstGeom prst="rect">
            <a:avLst/>
          </a:prstGeom>
          <a:solidFill>
            <a:schemeClr val="bg1"/>
          </a:solidFill>
        </p:spPr>
        <p:txBody>
          <a:bodyPr wrap="square" rtlCol="0">
            <a:spAutoFit/>
          </a:bodyPr>
          <a:lstStyle/>
          <a:p>
            <a:pPr algn="r" rtl="1"/>
            <a:r>
              <a:rPr lang="he-IL" b="1" dirty="0"/>
              <a:t>ישראל</a:t>
            </a:r>
            <a:endParaRPr lang="en-US" b="1" dirty="0"/>
          </a:p>
        </p:txBody>
      </p:sp>
      <p:sp>
        <p:nvSpPr>
          <p:cNvPr id="21" name="TextBox 20">
            <a:extLst>
              <a:ext uri="{FF2B5EF4-FFF2-40B4-BE49-F238E27FC236}">
                <a16:creationId xmlns:a16="http://schemas.microsoft.com/office/drawing/2014/main" id="{414C4473-450F-850D-45F1-16FB56CD8D62}"/>
              </a:ext>
            </a:extLst>
          </p:cNvPr>
          <p:cNvSpPr txBox="1"/>
          <p:nvPr/>
        </p:nvSpPr>
        <p:spPr>
          <a:xfrm>
            <a:off x="1719009" y="3828777"/>
            <a:ext cx="1212329" cy="369332"/>
          </a:xfrm>
          <a:prstGeom prst="rect">
            <a:avLst/>
          </a:prstGeom>
          <a:solidFill>
            <a:schemeClr val="bg1"/>
          </a:solidFill>
        </p:spPr>
        <p:txBody>
          <a:bodyPr wrap="square" rtlCol="0">
            <a:spAutoFit/>
          </a:bodyPr>
          <a:lstStyle/>
          <a:p>
            <a:pPr algn="r" rtl="1"/>
            <a:endParaRPr lang="en-US" b="1" dirty="0"/>
          </a:p>
        </p:txBody>
      </p:sp>
      <p:sp>
        <p:nvSpPr>
          <p:cNvPr id="23" name="TextBox 22">
            <a:extLst>
              <a:ext uri="{FF2B5EF4-FFF2-40B4-BE49-F238E27FC236}">
                <a16:creationId xmlns:a16="http://schemas.microsoft.com/office/drawing/2014/main" id="{C36CD59E-E1A8-2A89-974F-724BE740CE4B}"/>
              </a:ext>
            </a:extLst>
          </p:cNvPr>
          <p:cNvSpPr txBox="1"/>
          <p:nvPr/>
        </p:nvSpPr>
        <p:spPr>
          <a:xfrm>
            <a:off x="1734068" y="4318201"/>
            <a:ext cx="647700" cy="320936"/>
          </a:xfrm>
          <a:prstGeom prst="rect">
            <a:avLst/>
          </a:prstGeom>
          <a:solidFill>
            <a:schemeClr val="bg1"/>
          </a:solidFill>
        </p:spPr>
        <p:txBody>
          <a:bodyPr wrap="square" rtlCol="0">
            <a:spAutoFit/>
          </a:bodyPr>
          <a:lstStyle/>
          <a:p>
            <a:pPr algn="r" rtl="1"/>
            <a:endParaRPr lang="en-US" b="1" dirty="0"/>
          </a:p>
        </p:txBody>
      </p:sp>
      <p:graphicFrame>
        <p:nvGraphicFramePr>
          <p:cNvPr id="24" name="Table 23">
            <a:extLst>
              <a:ext uri="{FF2B5EF4-FFF2-40B4-BE49-F238E27FC236}">
                <a16:creationId xmlns:a16="http://schemas.microsoft.com/office/drawing/2014/main" id="{14FF6C01-3BE5-39BB-2A17-F9130DBB54BA}"/>
              </a:ext>
            </a:extLst>
          </p:cNvPr>
          <p:cNvGraphicFramePr>
            <a:graphicFrameLocks noGrp="1"/>
          </p:cNvGraphicFramePr>
          <p:nvPr>
            <p:extLst>
              <p:ext uri="{D42A27DB-BD31-4B8C-83A1-F6EECF244321}">
                <p14:modId xmlns:p14="http://schemas.microsoft.com/office/powerpoint/2010/main" val="3671263251"/>
              </p:ext>
            </p:extLst>
          </p:nvPr>
        </p:nvGraphicFramePr>
        <p:xfrm>
          <a:off x="7718470" y="1531492"/>
          <a:ext cx="5991636" cy="3389179"/>
        </p:xfrm>
        <a:graphic>
          <a:graphicData uri="http://schemas.openxmlformats.org/drawingml/2006/table">
            <a:tbl>
              <a:tblPr firstRow="1" bandRow="1">
                <a:tableStyleId>{7E9639D4-E3E2-4D34-9284-5A2195B3D0D7}</a:tableStyleId>
              </a:tblPr>
              <a:tblGrid>
                <a:gridCol w="3399473">
                  <a:extLst>
                    <a:ext uri="{9D8B030D-6E8A-4147-A177-3AD203B41FA5}">
                      <a16:colId xmlns:a16="http://schemas.microsoft.com/office/drawing/2014/main" val="437861105"/>
                    </a:ext>
                  </a:extLst>
                </a:gridCol>
                <a:gridCol w="1662020">
                  <a:extLst>
                    <a:ext uri="{9D8B030D-6E8A-4147-A177-3AD203B41FA5}">
                      <a16:colId xmlns:a16="http://schemas.microsoft.com/office/drawing/2014/main" val="2928518792"/>
                    </a:ext>
                  </a:extLst>
                </a:gridCol>
                <a:gridCol w="930143">
                  <a:extLst>
                    <a:ext uri="{9D8B030D-6E8A-4147-A177-3AD203B41FA5}">
                      <a16:colId xmlns:a16="http://schemas.microsoft.com/office/drawing/2014/main" val="796314874"/>
                    </a:ext>
                  </a:extLst>
                </a:gridCol>
              </a:tblGrid>
              <a:tr h="216558">
                <a:tc>
                  <a:txBody>
                    <a:bodyPr/>
                    <a:lstStyle/>
                    <a:p>
                      <a:pPr algn="r" rtl="1"/>
                      <a:r>
                        <a:rPr lang="he-IL" sz="1400" dirty="0">
                          <a:solidFill>
                            <a:sysClr val="windowText" lastClr="000000"/>
                          </a:solidFill>
                          <a:cs typeface="+mn-cs"/>
                        </a:rPr>
                        <a:t>מאפיינים</a:t>
                      </a:r>
                      <a:endParaRPr lang="en-US" sz="1400" dirty="0">
                        <a:solidFill>
                          <a:sysClr val="windowText" lastClr="000000"/>
                        </a:solidFill>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389"/>
                    </a:solidFill>
                  </a:tcPr>
                </a:tc>
                <a:tc>
                  <a:txBody>
                    <a:bodyPr/>
                    <a:lstStyle/>
                    <a:p>
                      <a:pPr algn="r" rtl="1"/>
                      <a:r>
                        <a:rPr lang="he-IL" sz="1400" dirty="0">
                          <a:solidFill>
                            <a:sysClr val="windowText" lastClr="000000"/>
                          </a:solidFill>
                          <a:cs typeface="+mn-cs"/>
                        </a:rPr>
                        <a:t>גישה</a:t>
                      </a:r>
                      <a:endParaRPr lang="en-US" sz="1400" dirty="0">
                        <a:solidFill>
                          <a:sysClr val="windowText" lastClr="000000"/>
                        </a:solidFill>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389"/>
                    </a:solidFill>
                  </a:tcPr>
                </a:tc>
                <a:tc>
                  <a:txBody>
                    <a:bodyPr/>
                    <a:lstStyle/>
                    <a:p>
                      <a:pPr algn="r" rtl="1"/>
                      <a:r>
                        <a:rPr lang="he-IL" sz="1400" dirty="0">
                          <a:solidFill>
                            <a:sysClr val="windowText" lastClr="000000"/>
                          </a:solidFill>
                          <a:cs typeface="+mn-cs"/>
                        </a:rPr>
                        <a:t>מדינה</a:t>
                      </a:r>
                      <a:endParaRPr lang="en-US" sz="1400" dirty="0">
                        <a:solidFill>
                          <a:sysClr val="windowText" lastClr="000000"/>
                        </a:solidFill>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389"/>
                    </a:solidFill>
                  </a:tcPr>
                </a:tc>
                <a:extLst>
                  <a:ext uri="{0D108BD9-81ED-4DB2-BD59-A6C34878D82A}">
                    <a16:rowId xmlns:a16="http://schemas.microsoft.com/office/drawing/2014/main" val="2558927782"/>
                  </a:ext>
                </a:extLst>
              </a:tr>
              <a:tr h="605560">
                <a:tc>
                  <a:txBody>
                    <a:bodyPr/>
                    <a:lstStyle/>
                    <a:p>
                      <a:pPr algn="r" rtl="1"/>
                      <a:r>
                        <a:rPr lang="he-IL" sz="1400" dirty="0">
                          <a:cs typeface="+mn-cs"/>
                        </a:rPr>
                        <a:t>כל רגולטור אחראי על תחומו</a:t>
                      </a:r>
                      <a:r>
                        <a:rPr lang="en-US" sz="1400" dirty="0">
                          <a:cs typeface="+mn-cs"/>
                        </a:rPr>
                        <a:t>,</a:t>
                      </a:r>
                      <a:r>
                        <a:rPr lang="he-IL" sz="1400" dirty="0">
                          <a:cs typeface="+mn-cs"/>
                        </a:rPr>
                        <a:t> מכון התקנים פרסם תקנים </a:t>
                      </a:r>
                      <a:r>
                        <a:rPr lang="he-IL" sz="1400" dirty="0" err="1">
                          <a:cs typeface="+mn-cs"/>
                        </a:rPr>
                        <a:t>וולנטריים</a:t>
                      </a:r>
                      <a:r>
                        <a:rPr lang="he-IL" sz="1400" dirty="0">
                          <a:cs typeface="+mn-cs"/>
                        </a:rPr>
                        <a:t> לניהול סיכונים, השקעות פדרליות מסיביות במרוץ העולמי </a:t>
                      </a:r>
                      <a:r>
                        <a:rPr lang="he-IL" sz="1400" dirty="0" err="1">
                          <a:cs typeface="+mn-cs"/>
                        </a:rPr>
                        <a:t>לקידמה</a:t>
                      </a:r>
                      <a:r>
                        <a:rPr lang="he-IL" sz="1400" dirty="0">
                          <a:cs typeface="+mn-cs"/>
                        </a:rPr>
                        <a:t> טכנולוגית</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dirty="0">
                          <a:cs typeface="+mn-cs"/>
                        </a:rPr>
                        <a:t>רגולציה סקטוריאלית רכה</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b="1" dirty="0">
                          <a:cs typeface="+mn-cs"/>
                        </a:rPr>
                        <a:t>ארה"ב</a:t>
                      </a:r>
                      <a:endParaRPr lang="en-US" sz="1400" b="1"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7456471"/>
                  </a:ext>
                </a:extLst>
              </a:tr>
              <a:tr h="742300">
                <a:tc>
                  <a:txBody>
                    <a:bodyPr/>
                    <a:lstStyle/>
                    <a:p>
                      <a:pPr algn="r" rtl="1"/>
                      <a:r>
                        <a:rPr lang="he-IL" sz="1400" dirty="0">
                          <a:cs typeface="+mn-cs"/>
                        </a:rPr>
                        <a:t>שקיפות</a:t>
                      </a:r>
                      <a:r>
                        <a:rPr lang="en-US" sz="1400" dirty="0">
                          <a:cs typeface="+mn-cs"/>
                        </a:rPr>
                        <a:t>,</a:t>
                      </a:r>
                      <a:r>
                        <a:rPr lang="he-IL" sz="1400" dirty="0">
                          <a:cs typeface="+mn-cs"/>
                        </a:rPr>
                        <a:t> איסורים</a:t>
                      </a:r>
                      <a:r>
                        <a:rPr lang="en-US" sz="1400" dirty="0">
                          <a:cs typeface="+mn-cs"/>
                        </a:rPr>
                        <a:t>,</a:t>
                      </a:r>
                      <a:r>
                        <a:rPr lang="he-IL" sz="1400" dirty="0">
                          <a:cs typeface="+mn-cs"/>
                        </a:rPr>
                        <a:t> השפעה על חברות ישראליות</a:t>
                      </a:r>
                      <a:r>
                        <a:rPr lang="en-US" sz="1400" dirty="0">
                          <a:cs typeface="+mn-cs"/>
                        </a:rPr>
                        <a:t>.</a:t>
                      </a:r>
                      <a:r>
                        <a:rPr lang="he-IL" sz="1400" dirty="0">
                          <a:cs typeface="+mn-cs"/>
                        </a:rPr>
                        <a:t> </a:t>
                      </a:r>
                      <a:r>
                        <a:rPr lang="he-IL" sz="1400" b="1" dirty="0">
                          <a:cs typeface="+mn-cs"/>
                        </a:rPr>
                        <a:t>אבל</a:t>
                      </a:r>
                      <a:r>
                        <a:rPr lang="he-IL" sz="1400" dirty="0">
                          <a:cs typeface="+mn-cs"/>
                        </a:rPr>
                        <a:t>: פיגור טכנולוגי</a:t>
                      </a:r>
                      <a:r>
                        <a:rPr lang="en-US" sz="1400" dirty="0">
                          <a:cs typeface="+mn-cs"/>
                        </a:rPr>
                        <a:t>,</a:t>
                      </a:r>
                      <a:r>
                        <a:rPr lang="he-IL" sz="1400" dirty="0">
                          <a:cs typeface="+mn-cs"/>
                        </a:rPr>
                        <a:t> דוח </a:t>
                      </a:r>
                      <a:r>
                        <a:rPr lang="he-IL" sz="1400" dirty="0" err="1">
                          <a:cs typeface="+mn-cs"/>
                        </a:rPr>
                        <a:t>דרוגי</a:t>
                      </a:r>
                      <a:r>
                        <a:rPr lang="he-IL" sz="1400" dirty="0">
                          <a:cs typeface="+mn-cs"/>
                        </a:rPr>
                        <a:t> 2024</a:t>
                      </a:r>
                      <a:r>
                        <a:rPr lang="en-US" sz="1400" dirty="0">
                          <a:cs typeface="+mn-cs"/>
                        </a:rPr>
                        <a:t>,</a:t>
                      </a:r>
                      <a:r>
                        <a:rPr lang="he-IL" sz="1400" dirty="0">
                          <a:cs typeface="+mn-cs"/>
                        </a:rPr>
                        <a:t> נסיגה מהחקיקה והשקעות ענק</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en-US" sz="1400" dirty="0">
                          <a:cs typeface="+mn-cs"/>
                        </a:rPr>
                        <a:t>AI Act</a:t>
                      </a:r>
                      <a:r>
                        <a:rPr lang="he-IL" sz="1400" dirty="0">
                          <a:cs typeface="+mn-cs"/>
                        </a:rPr>
                        <a:t> – סיווג סיכונים וחקיקה מסיבית</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b="1" dirty="0">
                          <a:cs typeface="+mn-cs"/>
                        </a:rPr>
                        <a:t>האיחוד האירופי</a:t>
                      </a:r>
                      <a:endParaRPr lang="en-US" sz="1400" b="1"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095097"/>
                  </a:ext>
                </a:extLst>
              </a:tr>
              <a:tr h="879039">
                <a:tc>
                  <a:txBody>
                    <a:bodyPr/>
                    <a:lstStyle/>
                    <a:p>
                      <a:pPr algn="r" rtl="1"/>
                      <a:r>
                        <a:rPr lang="he-IL" sz="1400" dirty="0">
                          <a:cs typeface="+mn-cs"/>
                        </a:rPr>
                        <a:t>אין חקיקה ממשית</a:t>
                      </a:r>
                      <a:r>
                        <a:rPr lang="en-US" sz="1400" dirty="0">
                          <a:cs typeface="+mn-cs"/>
                        </a:rPr>
                        <a:t>,</a:t>
                      </a:r>
                      <a:r>
                        <a:rPr lang="he-IL" sz="1400" dirty="0">
                          <a:cs typeface="+mn-cs"/>
                        </a:rPr>
                        <a:t> הקמת מטה לאומי לבינה מלאכותית</a:t>
                      </a:r>
                      <a:r>
                        <a:rPr lang="en-US" sz="1400" dirty="0">
                          <a:cs typeface="+mn-cs"/>
                        </a:rPr>
                        <a:t>,</a:t>
                      </a:r>
                      <a:r>
                        <a:rPr lang="he-IL" sz="1400" dirty="0">
                          <a:cs typeface="+mn-cs"/>
                        </a:rPr>
                        <a:t> מגזר ציבורי מוביל</a:t>
                      </a:r>
                      <a:r>
                        <a:rPr lang="en-US" sz="1400" dirty="0">
                          <a:cs typeface="+mn-cs"/>
                        </a:rPr>
                        <a:t>,</a:t>
                      </a:r>
                      <a:r>
                        <a:rPr lang="he-IL" sz="1400" dirty="0">
                          <a:cs typeface="+mn-cs"/>
                        </a:rPr>
                        <a:t> </a:t>
                      </a:r>
                      <a:r>
                        <a:rPr lang="he-IL" sz="1400" dirty="0" err="1">
                          <a:cs typeface="+mn-cs"/>
                        </a:rPr>
                        <a:t>חוו"ד</a:t>
                      </a:r>
                      <a:r>
                        <a:rPr lang="he-IL" sz="1400" dirty="0">
                          <a:cs typeface="+mn-cs"/>
                        </a:rPr>
                        <a:t> משרד המשפטים</a:t>
                      </a:r>
                      <a:r>
                        <a:rPr lang="en-US" sz="1400" dirty="0">
                          <a:cs typeface="+mn-cs"/>
                        </a:rPr>
                        <a:t>,</a:t>
                      </a:r>
                      <a:r>
                        <a:rPr lang="he-IL" sz="1400" dirty="0">
                          <a:cs typeface="+mn-cs"/>
                        </a:rPr>
                        <a:t> רשות הגנת פרטיות (טיוטה)</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dirty="0">
                          <a:cs typeface="+mn-cs"/>
                        </a:rPr>
                        <a:t>רגולציה סקטוריאלית בהתהוות</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b="1" dirty="0">
                          <a:cs typeface="+mn-cs"/>
                        </a:rPr>
                        <a:t>ישראל</a:t>
                      </a:r>
                      <a:endParaRPr lang="en-US" sz="1400" b="1"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6849997"/>
                  </a:ext>
                </a:extLst>
              </a:tr>
              <a:tr h="430511">
                <a:tc>
                  <a:txBody>
                    <a:bodyPr/>
                    <a:lstStyle/>
                    <a:p>
                      <a:pPr algn="r" rtl="1"/>
                      <a:r>
                        <a:rPr lang="he-IL" sz="1400" dirty="0">
                          <a:cs typeface="+mn-cs"/>
                        </a:rPr>
                        <a:t>סין – פיקוח הדוק</a:t>
                      </a:r>
                      <a:r>
                        <a:rPr lang="en-US" sz="1400" dirty="0">
                          <a:cs typeface="+mn-cs"/>
                        </a:rPr>
                        <a:t>,</a:t>
                      </a:r>
                      <a:r>
                        <a:rPr lang="he-IL" sz="1400" dirty="0">
                          <a:cs typeface="+mn-cs"/>
                        </a:rPr>
                        <a:t> הודו פיתוח מהיר וזול (דאטה)</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dirty="0">
                          <a:cs typeface="+mn-cs"/>
                        </a:rPr>
                        <a:t>שליטה ממשלתית </a:t>
                      </a:r>
                      <a:r>
                        <a:rPr lang="en-US" sz="1400" dirty="0">
                          <a:cs typeface="+mn-cs"/>
                        </a:rPr>
                        <a:t>/</a:t>
                      </a:r>
                      <a:r>
                        <a:rPr lang="he-IL" sz="1400" dirty="0">
                          <a:cs typeface="+mn-cs"/>
                        </a:rPr>
                        <a:t> צמיחה חסרת תקדים</a:t>
                      </a:r>
                      <a:endParaRPr lang="en-US" sz="1400"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r>
                        <a:rPr lang="he-IL" sz="1400" b="1" dirty="0">
                          <a:cs typeface="+mn-cs"/>
                        </a:rPr>
                        <a:t>סין והודו</a:t>
                      </a:r>
                      <a:endParaRPr lang="en-US" sz="1400" b="1" dirty="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193745"/>
                  </a:ext>
                </a:extLst>
              </a:tr>
            </a:tbl>
          </a:graphicData>
        </a:graphic>
      </p:graphicFrame>
    </p:spTree>
    <p:extLst>
      <p:ext uri="{BB962C8B-B14F-4D97-AF65-F5344CB8AC3E}">
        <p14:creationId xmlns:p14="http://schemas.microsoft.com/office/powerpoint/2010/main" val="200931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E1CFC-92EC-1266-C9F9-2FD2047492F1}"/>
              </a:ext>
            </a:extLst>
          </p:cNvPr>
          <p:cNvSpPr>
            <a:spLocks noGrp="1"/>
          </p:cNvSpPr>
          <p:nvPr>
            <p:ph type="body" sz="quarter" idx="12"/>
          </p:nvPr>
        </p:nvSpPr>
        <p:spPr/>
        <p:txBody>
          <a:bodyPr/>
          <a:lstStyle/>
          <a:p>
            <a:r>
              <a:rPr lang="he-IL" dirty="0"/>
              <a:t>מה הרגולציה מספרת לנו</a:t>
            </a:r>
            <a:endParaRPr lang="en-US" dirty="0"/>
          </a:p>
        </p:txBody>
      </p:sp>
      <p:sp>
        <p:nvSpPr>
          <p:cNvPr id="3" name="Text Placeholder 2">
            <a:extLst>
              <a:ext uri="{FF2B5EF4-FFF2-40B4-BE49-F238E27FC236}">
                <a16:creationId xmlns:a16="http://schemas.microsoft.com/office/drawing/2014/main" id="{1960023D-3A1B-7D55-2F9A-59037F87F717}"/>
              </a:ext>
            </a:extLst>
          </p:cNvPr>
          <p:cNvSpPr>
            <a:spLocks noGrp="1"/>
          </p:cNvSpPr>
          <p:nvPr>
            <p:ph type="body" sz="quarter" idx="13"/>
          </p:nvPr>
        </p:nvSpPr>
        <p:spPr/>
        <p:txBody>
          <a:bodyPr/>
          <a:lstStyle/>
          <a:p>
            <a:endParaRPr lang="en-US" dirty="0"/>
          </a:p>
        </p:txBody>
      </p:sp>
      <p:sp>
        <p:nvSpPr>
          <p:cNvPr id="4" name="Text Placeholder 3">
            <a:extLst>
              <a:ext uri="{FF2B5EF4-FFF2-40B4-BE49-F238E27FC236}">
                <a16:creationId xmlns:a16="http://schemas.microsoft.com/office/drawing/2014/main" id="{E043A91D-268E-ADAA-F77B-635674FA4AD7}"/>
              </a:ext>
            </a:extLst>
          </p:cNvPr>
          <p:cNvSpPr>
            <a:spLocks noGrp="1"/>
          </p:cNvSpPr>
          <p:nvPr>
            <p:ph type="body" sz="quarter" idx="14"/>
          </p:nvPr>
        </p:nvSpPr>
        <p:spPr/>
        <p:txBody>
          <a:bodyPr/>
          <a:lstStyle/>
          <a:p>
            <a:r>
              <a:rPr lang="he-IL" sz="2800" b="1" dirty="0"/>
              <a:t> האדם מעצב את הטכנולוגיה – מומחיות אנושית במרכז</a:t>
            </a:r>
          </a:p>
          <a:p>
            <a:endParaRPr lang="en-US" dirty="0"/>
          </a:p>
        </p:txBody>
      </p:sp>
      <p:pic>
        <p:nvPicPr>
          <p:cNvPr id="6" name="Picture 5">
            <a:extLst>
              <a:ext uri="{FF2B5EF4-FFF2-40B4-BE49-F238E27FC236}">
                <a16:creationId xmlns:a16="http://schemas.microsoft.com/office/drawing/2014/main" id="{732D6315-D5BB-F10C-96FB-5E9D05DACC25}"/>
              </a:ext>
            </a:extLst>
          </p:cNvPr>
          <p:cNvPicPr>
            <a:picLocks noChangeAspect="1"/>
          </p:cNvPicPr>
          <p:nvPr/>
        </p:nvPicPr>
        <p:blipFill>
          <a:blip r:embed="rId4"/>
          <a:stretch>
            <a:fillRect/>
          </a:stretch>
        </p:blipFill>
        <p:spPr>
          <a:xfrm>
            <a:off x="1084494" y="2048091"/>
            <a:ext cx="2657846" cy="4105848"/>
          </a:xfrm>
          <a:prstGeom prst="rect">
            <a:avLst/>
          </a:prstGeom>
        </p:spPr>
      </p:pic>
      <p:pic>
        <p:nvPicPr>
          <p:cNvPr id="7" name="Online Media 6" title="Ilya Sutskever, U of T honorary degree recipient, June 6, 2025">
            <a:hlinkClick r:id="" action="ppaction://media"/>
            <a:extLst>
              <a:ext uri="{FF2B5EF4-FFF2-40B4-BE49-F238E27FC236}">
                <a16:creationId xmlns:a16="http://schemas.microsoft.com/office/drawing/2014/main" id="{CAF65174-F812-3499-AD31-AA24BED87830}"/>
              </a:ext>
            </a:extLst>
          </p:cNvPr>
          <p:cNvPicPr>
            <a:picLocks noRot="1" noChangeAspect="1"/>
          </p:cNvPicPr>
          <p:nvPr>
            <a:videoFile r:link="rId1"/>
          </p:nvPr>
        </p:nvPicPr>
        <p:blipFill>
          <a:blip r:embed="rId5"/>
          <a:stretch>
            <a:fillRect/>
          </a:stretch>
        </p:blipFill>
        <p:spPr>
          <a:xfrm>
            <a:off x="5193774" y="1695094"/>
            <a:ext cx="8516331" cy="4811843"/>
          </a:xfrm>
          <a:prstGeom prst="rect">
            <a:avLst/>
          </a:prstGeom>
        </p:spPr>
      </p:pic>
    </p:spTree>
    <p:extLst>
      <p:ext uri="{BB962C8B-B14F-4D97-AF65-F5344CB8AC3E}">
        <p14:creationId xmlns:p14="http://schemas.microsoft.com/office/powerpoint/2010/main" val="368224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44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16BF8-5E02-5E20-824E-67EDB63AA264}"/>
              </a:ext>
            </a:extLst>
          </p:cNvPr>
          <p:cNvSpPr>
            <a:spLocks noGrp="1"/>
          </p:cNvSpPr>
          <p:nvPr>
            <p:ph type="body" sz="quarter" idx="12"/>
          </p:nvPr>
        </p:nvSpPr>
        <p:spPr/>
        <p:txBody>
          <a:bodyPr/>
          <a:lstStyle/>
          <a:p>
            <a:endParaRPr lang="he-IL" dirty="0"/>
          </a:p>
          <a:p>
            <a:r>
              <a:rPr lang="he-IL" dirty="0"/>
              <a:t>למה רגולציית בינה מלאכותית מעניינת</a:t>
            </a:r>
          </a:p>
        </p:txBody>
      </p:sp>
      <p:sp>
        <p:nvSpPr>
          <p:cNvPr id="3" name="Text Placeholder 2">
            <a:extLst>
              <a:ext uri="{FF2B5EF4-FFF2-40B4-BE49-F238E27FC236}">
                <a16:creationId xmlns:a16="http://schemas.microsoft.com/office/drawing/2014/main" id="{4F55FB2D-598D-58C1-7D29-290DDDC962A2}"/>
              </a:ext>
            </a:extLst>
          </p:cNvPr>
          <p:cNvSpPr>
            <a:spLocks noGrp="1"/>
          </p:cNvSpPr>
          <p:nvPr>
            <p:ph type="body" sz="quarter" idx="13"/>
          </p:nvPr>
        </p:nvSpPr>
        <p:spPr>
          <a:xfrm>
            <a:off x="7722177" y="1989266"/>
            <a:ext cx="5987927" cy="4175323"/>
          </a:xfrm>
        </p:spPr>
        <p:txBody>
          <a:bodyPr/>
          <a:lstStyle/>
          <a:p>
            <a:r>
              <a:rPr lang="he-IL" sz="2400" b="1" dirty="0"/>
              <a:t>רגע היסטורי </a:t>
            </a:r>
            <a:endParaRPr lang="en-US" sz="2400" b="1" dirty="0"/>
          </a:p>
          <a:p>
            <a:pPr lvl="1"/>
            <a:r>
              <a:rPr lang="he-IL" sz="2000" dirty="0"/>
              <a:t>התהוות רגולציה גלובלית בזמן אמת</a:t>
            </a:r>
          </a:p>
          <a:p>
            <a:pPr lvl="1"/>
            <a:r>
              <a:rPr lang="he-IL" sz="2000" dirty="0"/>
              <a:t>הרגולציה מספרת סיפור על הטכנולוגיה</a:t>
            </a:r>
            <a:r>
              <a:rPr lang="en-US" sz="2000" dirty="0"/>
              <a:t> </a:t>
            </a:r>
            <a:r>
              <a:rPr lang="he-IL" sz="2000" dirty="0"/>
              <a:t>עצמה</a:t>
            </a:r>
          </a:p>
          <a:p>
            <a:pPr marL="457200" lvl="1" indent="0">
              <a:buNone/>
            </a:pPr>
            <a:endParaRPr lang="he-IL" sz="2000" dirty="0"/>
          </a:p>
          <a:p>
            <a:pPr marL="457200" lvl="1" indent="0">
              <a:buNone/>
            </a:pPr>
            <a:endParaRPr lang="he-IL" sz="2000" dirty="0"/>
          </a:p>
          <a:p>
            <a:r>
              <a:rPr lang="he-IL" sz="2400" b="1" dirty="0"/>
              <a:t>על מה נדבר</a:t>
            </a:r>
            <a:endParaRPr lang="he-IL" sz="2400" dirty="0"/>
          </a:p>
          <a:p>
            <a:pPr lvl="1"/>
            <a:r>
              <a:rPr lang="he-IL" sz="2000" dirty="0"/>
              <a:t>מגמות טכנולוגיות ב-2025 + אימוץ ארגוני</a:t>
            </a:r>
          </a:p>
          <a:p>
            <a:pPr lvl="1"/>
            <a:r>
              <a:rPr lang="he-IL" sz="2000" dirty="0"/>
              <a:t>מגמות ברגולציה עולמית</a:t>
            </a:r>
          </a:p>
          <a:p>
            <a:pPr lvl="1"/>
            <a:r>
              <a:rPr lang="he-IL" sz="2000" dirty="0"/>
              <a:t>מה הרגולציה מספרת לנו</a:t>
            </a:r>
          </a:p>
          <a:p>
            <a:pPr lvl="1"/>
            <a:r>
              <a:rPr lang="he-IL" sz="2000" dirty="0"/>
              <a:t>מומחיות במרכז</a:t>
            </a:r>
          </a:p>
          <a:p>
            <a:pPr marL="457200" lvl="1" indent="0">
              <a:buNone/>
            </a:pPr>
            <a:endParaRPr lang="en-US" sz="2000" dirty="0"/>
          </a:p>
        </p:txBody>
      </p:sp>
      <p:sp>
        <p:nvSpPr>
          <p:cNvPr id="4" name="Text Placeholder 3">
            <a:extLst>
              <a:ext uri="{FF2B5EF4-FFF2-40B4-BE49-F238E27FC236}">
                <a16:creationId xmlns:a16="http://schemas.microsoft.com/office/drawing/2014/main" id="{5383F39E-220A-D9C3-9B18-FA44FE0C17C2}"/>
              </a:ext>
            </a:extLst>
          </p:cNvPr>
          <p:cNvSpPr>
            <a:spLocks noGrp="1"/>
          </p:cNvSpPr>
          <p:nvPr>
            <p:ph type="body" sz="quarter" idx="14"/>
          </p:nvPr>
        </p:nvSpPr>
        <p:spPr/>
        <p:txBody>
          <a:bodyPr/>
          <a:lstStyle/>
          <a:p>
            <a:r>
              <a:rPr lang="he-IL" sz="2400" b="1" dirty="0"/>
              <a:t>רקע</a:t>
            </a:r>
            <a:endParaRPr lang="en-US" b="1" dirty="0"/>
          </a:p>
        </p:txBody>
      </p:sp>
      <p:pic>
        <p:nvPicPr>
          <p:cNvPr id="7" name="Picture 6" descr="A group of people standing around a large circuit board&#10;&#10;AI-generated content may be incorrect.">
            <a:extLst>
              <a:ext uri="{FF2B5EF4-FFF2-40B4-BE49-F238E27FC236}">
                <a16:creationId xmlns:a16="http://schemas.microsoft.com/office/drawing/2014/main" id="{5E47221D-5BBE-EE83-01A5-EA6EEDFA6958}"/>
              </a:ext>
            </a:extLst>
          </p:cNvPr>
          <p:cNvPicPr>
            <a:picLocks noChangeAspect="1"/>
          </p:cNvPicPr>
          <p:nvPr/>
        </p:nvPicPr>
        <p:blipFill>
          <a:blip r:embed="rId3"/>
          <a:stretch>
            <a:fillRect/>
          </a:stretch>
        </p:blipFill>
        <p:spPr>
          <a:xfrm>
            <a:off x="542746" y="1220153"/>
            <a:ext cx="6348334" cy="6348334"/>
          </a:xfrm>
          <a:prstGeom prst="rect">
            <a:avLst/>
          </a:prstGeom>
        </p:spPr>
      </p:pic>
    </p:spTree>
    <p:extLst>
      <p:ext uri="{BB962C8B-B14F-4D97-AF65-F5344CB8AC3E}">
        <p14:creationId xmlns:p14="http://schemas.microsoft.com/office/powerpoint/2010/main" val="102399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oogle CEO: AI impact to be more profound than discovery of fire, electricity | 60 Minutes">
            <a:hlinkClick r:id="" action="ppaction://media"/>
            <a:extLst>
              <a:ext uri="{FF2B5EF4-FFF2-40B4-BE49-F238E27FC236}">
                <a16:creationId xmlns:a16="http://schemas.microsoft.com/office/drawing/2014/main" id="{39801D88-AEE6-73C9-F248-DE4A05051509}"/>
              </a:ext>
            </a:extLst>
          </p:cNvPr>
          <p:cNvPicPr>
            <a:picLocks noRot="1" noChangeAspect="1"/>
          </p:cNvPicPr>
          <p:nvPr>
            <a:videoFile r:link="rId1"/>
          </p:nvPr>
        </p:nvPicPr>
        <p:blipFill>
          <a:blip r:embed="rId4"/>
          <a:stretch>
            <a:fillRect/>
          </a:stretch>
        </p:blipFill>
        <p:spPr>
          <a:xfrm>
            <a:off x="1139305" y="507721"/>
            <a:ext cx="12351789" cy="6978929"/>
          </a:xfrm>
          <a:prstGeom prst="rect">
            <a:avLst/>
          </a:prstGeom>
        </p:spPr>
      </p:pic>
      <p:sp>
        <p:nvSpPr>
          <p:cNvPr id="3" name="TextBox 2">
            <a:extLst>
              <a:ext uri="{FF2B5EF4-FFF2-40B4-BE49-F238E27FC236}">
                <a16:creationId xmlns:a16="http://schemas.microsoft.com/office/drawing/2014/main" id="{91DF34FD-228A-FF1F-4816-F04C4B0517C7}"/>
              </a:ext>
            </a:extLst>
          </p:cNvPr>
          <p:cNvSpPr txBox="1"/>
          <p:nvPr/>
        </p:nvSpPr>
        <p:spPr>
          <a:xfrm>
            <a:off x="1543050" y="7658100"/>
            <a:ext cx="8039100" cy="369332"/>
          </a:xfrm>
          <a:prstGeom prst="rect">
            <a:avLst/>
          </a:prstGeom>
          <a:noFill/>
        </p:spPr>
        <p:txBody>
          <a:bodyPr wrap="square" rtlCol="0">
            <a:spAutoFit/>
          </a:bodyPr>
          <a:lstStyle/>
          <a:p>
            <a:r>
              <a:rPr lang="en-US" dirty="0"/>
              <a:t>Google CEO, Sundar Pichai, future of AI, 2023</a:t>
            </a:r>
          </a:p>
        </p:txBody>
      </p:sp>
    </p:spTree>
    <p:extLst>
      <p:ext uri="{BB962C8B-B14F-4D97-AF65-F5344CB8AC3E}">
        <p14:creationId xmlns:p14="http://schemas.microsoft.com/office/powerpoint/2010/main" val="141363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32AA81-7EE7-A44B-393F-BD7A0DD66737}"/>
              </a:ext>
            </a:extLst>
          </p:cNvPr>
          <p:cNvPicPr>
            <a:picLocks noChangeAspect="1"/>
          </p:cNvPicPr>
          <p:nvPr/>
        </p:nvPicPr>
        <p:blipFill>
          <a:blip r:embed="rId3"/>
          <a:stretch>
            <a:fillRect/>
          </a:stretch>
        </p:blipFill>
        <p:spPr>
          <a:xfrm>
            <a:off x="906619" y="1079046"/>
            <a:ext cx="5733423" cy="2750515"/>
          </a:xfrm>
          <a:prstGeom prst="rect">
            <a:avLst/>
          </a:prstGeom>
        </p:spPr>
      </p:pic>
      <p:sp>
        <p:nvSpPr>
          <p:cNvPr id="2" name="Text Placeholder 1">
            <a:extLst>
              <a:ext uri="{FF2B5EF4-FFF2-40B4-BE49-F238E27FC236}">
                <a16:creationId xmlns:a16="http://schemas.microsoft.com/office/drawing/2014/main" id="{00FE1CFC-92EC-1266-C9F9-2FD2047492F1}"/>
              </a:ext>
            </a:extLst>
          </p:cNvPr>
          <p:cNvSpPr>
            <a:spLocks noGrp="1"/>
          </p:cNvSpPr>
          <p:nvPr>
            <p:ph type="body" sz="quarter" idx="12"/>
          </p:nvPr>
        </p:nvSpPr>
        <p:spPr/>
        <p:txBody>
          <a:bodyPr/>
          <a:lstStyle/>
          <a:p>
            <a:endParaRPr lang="he-IL" sz="2400" dirty="0"/>
          </a:p>
          <a:p>
            <a:endParaRPr lang="he-IL" sz="2400" dirty="0"/>
          </a:p>
          <a:p>
            <a:endParaRPr lang="he-IL" sz="2400" dirty="0"/>
          </a:p>
          <a:p>
            <a:r>
              <a:rPr lang="he-IL" sz="3200" dirty="0"/>
              <a:t>מתרגום לסוכנים אוטונומיים – איפה אנחנו היום ואיך הגענו לכאן</a:t>
            </a:r>
          </a:p>
        </p:txBody>
      </p:sp>
      <p:sp>
        <p:nvSpPr>
          <p:cNvPr id="3" name="Text Placeholder 2">
            <a:extLst>
              <a:ext uri="{FF2B5EF4-FFF2-40B4-BE49-F238E27FC236}">
                <a16:creationId xmlns:a16="http://schemas.microsoft.com/office/drawing/2014/main" id="{1960023D-3A1B-7D55-2F9A-59037F87F717}"/>
              </a:ext>
            </a:extLst>
          </p:cNvPr>
          <p:cNvSpPr>
            <a:spLocks noGrp="1"/>
          </p:cNvSpPr>
          <p:nvPr>
            <p:ph type="body" sz="quarter" idx="13"/>
          </p:nvPr>
        </p:nvSpPr>
        <p:spPr>
          <a:xfrm>
            <a:off x="7670801" y="1565910"/>
            <a:ext cx="6039304" cy="5745480"/>
          </a:xfrm>
        </p:spPr>
        <p:txBody>
          <a:bodyPr/>
          <a:lstStyle/>
          <a:p>
            <a:r>
              <a:rPr lang="he-IL" sz="2800" b="1" dirty="0">
                <a:latin typeface="+mj-lt"/>
              </a:rPr>
              <a:t>2013-2017:</a:t>
            </a:r>
            <a:r>
              <a:rPr lang="he-IL" sz="2800" dirty="0">
                <a:latin typeface="+mj-lt"/>
              </a:rPr>
              <a:t> למידת מכונה</a:t>
            </a:r>
            <a:r>
              <a:rPr lang="en-US" sz="2800" dirty="0">
                <a:latin typeface="+mj-lt"/>
              </a:rPr>
              <a:t> </a:t>
            </a:r>
            <a:r>
              <a:rPr lang="he-IL" sz="2800" dirty="0">
                <a:latin typeface="+mj-lt"/>
              </a:rPr>
              <a:t>וזיהוי תמונה – תיאוריות משנות ה-50 פתאום עובדות (גוגל </a:t>
            </a:r>
            <a:r>
              <a:rPr lang="he-IL" sz="2800" dirty="0" err="1">
                <a:latin typeface="+mj-lt"/>
              </a:rPr>
              <a:t>טרנסלייט</a:t>
            </a:r>
            <a:r>
              <a:rPr lang="en-US" sz="2800" dirty="0">
                <a:latin typeface="+mj-lt"/>
              </a:rPr>
              <a:t>,</a:t>
            </a:r>
            <a:r>
              <a:rPr lang="he-IL" sz="2800" dirty="0">
                <a:latin typeface="+mj-lt"/>
              </a:rPr>
              <a:t> זיהוי תמונות של חיות)</a:t>
            </a:r>
          </a:p>
          <a:p>
            <a:endParaRPr lang="he-IL" dirty="0">
              <a:latin typeface="+mj-lt"/>
            </a:endParaRPr>
          </a:p>
          <a:p>
            <a:endParaRPr lang="he-IL" dirty="0">
              <a:latin typeface="+mj-lt"/>
            </a:endParaRPr>
          </a:p>
          <a:p>
            <a:pPr marL="0" indent="0">
              <a:buNone/>
            </a:pPr>
            <a:endParaRPr lang="he-IL" dirty="0">
              <a:latin typeface="+mj-lt"/>
            </a:endParaRPr>
          </a:p>
          <a:p>
            <a:r>
              <a:rPr lang="he-IL" sz="2800" b="1" dirty="0">
                <a:latin typeface="+mj-lt"/>
              </a:rPr>
              <a:t>2018-2022</a:t>
            </a:r>
            <a:r>
              <a:rPr lang="he-IL" sz="2800" dirty="0">
                <a:latin typeface="+mj-lt"/>
              </a:rPr>
              <a:t>: יסודות</a:t>
            </a:r>
            <a:r>
              <a:rPr lang="en-US" sz="2800" dirty="0">
                <a:latin typeface="+mj-lt"/>
              </a:rPr>
              <a:t> - </a:t>
            </a:r>
            <a:r>
              <a:rPr lang="he-IL" sz="2800" dirty="0" err="1">
                <a:latin typeface="+mj-lt"/>
              </a:rPr>
              <a:t>טרנספומרים</a:t>
            </a:r>
            <a:r>
              <a:rPr lang="he-IL" sz="2800" dirty="0">
                <a:latin typeface="+mj-lt"/>
              </a:rPr>
              <a:t> ומודלי שפה גדולים (רגע </a:t>
            </a:r>
            <a:r>
              <a:rPr lang="en-US" sz="2800" dirty="0" err="1">
                <a:latin typeface="+mj-lt"/>
              </a:rPr>
              <a:t>chatgpt</a:t>
            </a:r>
            <a:r>
              <a:rPr lang="he-IL" sz="2800" dirty="0">
                <a:latin typeface="+mj-lt"/>
              </a:rPr>
              <a:t>)</a:t>
            </a:r>
            <a:endParaRPr lang="he-IL" sz="2000" dirty="0">
              <a:latin typeface="+mj-lt"/>
            </a:endParaRPr>
          </a:p>
          <a:p>
            <a:endParaRPr lang="he-IL" sz="2400" dirty="0">
              <a:latin typeface="+mj-lt"/>
            </a:endParaRPr>
          </a:p>
        </p:txBody>
      </p:sp>
      <p:sp>
        <p:nvSpPr>
          <p:cNvPr id="4" name="Text Placeholder 3">
            <a:extLst>
              <a:ext uri="{FF2B5EF4-FFF2-40B4-BE49-F238E27FC236}">
                <a16:creationId xmlns:a16="http://schemas.microsoft.com/office/drawing/2014/main" id="{E043A91D-268E-ADAA-F77B-635674FA4AD7}"/>
              </a:ext>
            </a:extLst>
          </p:cNvPr>
          <p:cNvSpPr>
            <a:spLocks noGrp="1"/>
          </p:cNvSpPr>
          <p:nvPr>
            <p:ph type="body" sz="quarter" idx="14"/>
          </p:nvPr>
        </p:nvSpPr>
        <p:spPr/>
        <p:txBody>
          <a:bodyPr/>
          <a:lstStyle/>
          <a:p>
            <a:r>
              <a:rPr lang="he-IL" sz="2800" b="1" dirty="0"/>
              <a:t>רקע</a:t>
            </a:r>
          </a:p>
          <a:p>
            <a:endParaRPr lang="en-US" dirty="0"/>
          </a:p>
        </p:txBody>
      </p:sp>
      <p:pic>
        <p:nvPicPr>
          <p:cNvPr id="7" name="Picture 6">
            <a:extLst>
              <a:ext uri="{FF2B5EF4-FFF2-40B4-BE49-F238E27FC236}">
                <a16:creationId xmlns:a16="http://schemas.microsoft.com/office/drawing/2014/main" id="{D76D2254-522D-7FA7-2E77-2698BF1B6FB2}"/>
              </a:ext>
            </a:extLst>
          </p:cNvPr>
          <p:cNvPicPr>
            <a:picLocks noChangeAspect="1"/>
          </p:cNvPicPr>
          <p:nvPr/>
        </p:nvPicPr>
        <p:blipFill>
          <a:blip r:embed="rId4"/>
          <a:stretch>
            <a:fillRect/>
          </a:stretch>
        </p:blipFill>
        <p:spPr>
          <a:xfrm>
            <a:off x="3042703" y="3642894"/>
            <a:ext cx="1461253" cy="373334"/>
          </a:xfrm>
          <a:prstGeom prst="rect">
            <a:avLst/>
          </a:prstGeom>
        </p:spPr>
      </p:pic>
      <p:pic>
        <p:nvPicPr>
          <p:cNvPr id="9" name="Picture 8">
            <a:extLst>
              <a:ext uri="{FF2B5EF4-FFF2-40B4-BE49-F238E27FC236}">
                <a16:creationId xmlns:a16="http://schemas.microsoft.com/office/drawing/2014/main" id="{E4A8A8A3-1419-EBFA-E9C1-54B0BE40149C}"/>
              </a:ext>
            </a:extLst>
          </p:cNvPr>
          <p:cNvPicPr>
            <a:picLocks noChangeAspect="1"/>
          </p:cNvPicPr>
          <p:nvPr/>
        </p:nvPicPr>
        <p:blipFill>
          <a:blip r:embed="rId5"/>
          <a:stretch>
            <a:fillRect/>
          </a:stretch>
        </p:blipFill>
        <p:spPr>
          <a:xfrm>
            <a:off x="1093934" y="4405925"/>
            <a:ext cx="5264247" cy="2025243"/>
          </a:xfrm>
          <a:prstGeom prst="rect">
            <a:avLst/>
          </a:prstGeom>
        </p:spPr>
      </p:pic>
      <p:pic>
        <p:nvPicPr>
          <p:cNvPr id="11" name="Picture 10">
            <a:extLst>
              <a:ext uri="{FF2B5EF4-FFF2-40B4-BE49-F238E27FC236}">
                <a16:creationId xmlns:a16="http://schemas.microsoft.com/office/drawing/2014/main" id="{F441284A-F172-B139-29B2-4CF9171F9FCE}"/>
              </a:ext>
            </a:extLst>
          </p:cNvPr>
          <p:cNvPicPr>
            <a:picLocks noChangeAspect="1"/>
          </p:cNvPicPr>
          <p:nvPr/>
        </p:nvPicPr>
        <p:blipFill>
          <a:blip r:embed="rId6"/>
          <a:stretch>
            <a:fillRect/>
          </a:stretch>
        </p:blipFill>
        <p:spPr>
          <a:xfrm>
            <a:off x="3230846" y="5200417"/>
            <a:ext cx="990421" cy="436257"/>
          </a:xfrm>
          <a:prstGeom prst="rect">
            <a:avLst/>
          </a:prstGeom>
        </p:spPr>
      </p:pic>
    </p:spTree>
    <p:extLst>
      <p:ext uri="{BB962C8B-B14F-4D97-AF65-F5344CB8AC3E}">
        <p14:creationId xmlns:p14="http://schemas.microsoft.com/office/powerpoint/2010/main" val="122624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E1CFC-92EC-1266-C9F9-2FD2047492F1}"/>
              </a:ext>
            </a:extLst>
          </p:cNvPr>
          <p:cNvSpPr>
            <a:spLocks noGrp="1"/>
          </p:cNvSpPr>
          <p:nvPr>
            <p:ph type="body" sz="quarter" idx="12"/>
          </p:nvPr>
        </p:nvSpPr>
        <p:spPr/>
        <p:txBody>
          <a:bodyPr/>
          <a:lstStyle/>
          <a:p>
            <a:r>
              <a:rPr lang="he-IL" dirty="0"/>
              <a:t>שנת 2025 – סוכנים אוטונומיים</a:t>
            </a:r>
            <a:r>
              <a:rPr lang="en-US" dirty="0"/>
              <a:t>,</a:t>
            </a:r>
            <a:r>
              <a:rPr lang="he-IL" dirty="0"/>
              <a:t> תוכנות בשניות ומודלים קטנים וחכמים</a:t>
            </a:r>
            <a:endParaRPr lang="en-US" dirty="0"/>
          </a:p>
        </p:txBody>
      </p:sp>
      <p:sp>
        <p:nvSpPr>
          <p:cNvPr id="3" name="Text Placeholder 2">
            <a:extLst>
              <a:ext uri="{FF2B5EF4-FFF2-40B4-BE49-F238E27FC236}">
                <a16:creationId xmlns:a16="http://schemas.microsoft.com/office/drawing/2014/main" id="{1960023D-3A1B-7D55-2F9A-59037F87F717}"/>
              </a:ext>
            </a:extLst>
          </p:cNvPr>
          <p:cNvSpPr>
            <a:spLocks noGrp="1"/>
          </p:cNvSpPr>
          <p:nvPr>
            <p:ph type="body" sz="quarter" idx="13"/>
          </p:nvPr>
        </p:nvSpPr>
        <p:spPr>
          <a:xfrm>
            <a:off x="8612037" y="1565910"/>
            <a:ext cx="5554685" cy="5745480"/>
          </a:xfrm>
        </p:spPr>
        <p:txBody>
          <a:bodyPr/>
          <a:lstStyle/>
          <a:p>
            <a:r>
              <a:rPr lang="he-IL" dirty="0"/>
              <a:t>תכנות בשפה טבעית</a:t>
            </a:r>
            <a:r>
              <a:rPr lang="en-US" dirty="0"/>
              <a:t>Vibe Coding</a:t>
            </a:r>
            <a:r>
              <a:rPr lang="he-IL" dirty="0"/>
              <a:t> (מונח של אנדרי </a:t>
            </a:r>
            <a:r>
              <a:rPr lang="he-IL" dirty="0" err="1"/>
              <a:t>קרפטי</a:t>
            </a:r>
            <a:r>
              <a:rPr lang="he-IL" dirty="0"/>
              <a:t>)</a:t>
            </a:r>
            <a:endParaRPr lang="en-US" dirty="0"/>
          </a:p>
          <a:p>
            <a:endParaRPr lang="he-IL" dirty="0"/>
          </a:p>
          <a:p>
            <a:pPr marL="0" indent="0">
              <a:buNone/>
            </a:pPr>
            <a:endParaRPr lang="he-IL" dirty="0"/>
          </a:p>
          <a:p>
            <a:r>
              <a:rPr lang="he-IL" dirty="0"/>
              <a:t>מודלים קטנים וחכמים יכולים לרוץ על המחשב</a:t>
            </a:r>
            <a:r>
              <a:rPr lang="en-US" dirty="0"/>
              <a:t>,</a:t>
            </a:r>
            <a:r>
              <a:rPr lang="he-IL" dirty="0"/>
              <a:t> טלפון ומכשירים ייעודיים</a:t>
            </a:r>
            <a:endParaRPr lang="en-US" dirty="0"/>
          </a:p>
          <a:p>
            <a:endParaRPr lang="en-US" dirty="0"/>
          </a:p>
          <a:p>
            <a:pPr marL="0" indent="0">
              <a:buNone/>
            </a:pPr>
            <a:endParaRPr lang="en-US" dirty="0"/>
          </a:p>
        </p:txBody>
      </p:sp>
      <p:sp>
        <p:nvSpPr>
          <p:cNvPr id="4" name="Text Placeholder 3">
            <a:extLst>
              <a:ext uri="{FF2B5EF4-FFF2-40B4-BE49-F238E27FC236}">
                <a16:creationId xmlns:a16="http://schemas.microsoft.com/office/drawing/2014/main" id="{E043A91D-268E-ADAA-F77B-635674FA4AD7}"/>
              </a:ext>
            </a:extLst>
          </p:cNvPr>
          <p:cNvSpPr>
            <a:spLocks noGrp="1"/>
          </p:cNvSpPr>
          <p:nvPr>
            <p:ph type="body" sz="quarter" idx="14"/>
          </p:nvPr>
        </p:nvSpPr>
        <p:spPr/>
        <p:txBody>
          <a:bodyPr/>
          <a:lstStyle/>
          <a:p>
            <a:r>
              <a:rPr lang="he-IL" sz="2800" b="1" dirty="0"/>
              <a:t>חידושים טכנולוגיים</a:t>
            </a:r>
          </a:p>
          <a:p>
            <a:endParaRPr lang="en-US" sz="1800" dirty="0"/>
          </a:p>
        </p:txBody>
      </p:sp>
      <p:pic>
        <p:nvPicPr>
          <p:cNvPr id="8" name="Picture 7">
            <a:extLst>
              <a:ext uri="{FF2B5EF4-FFF2-40B4-BE49-F238E27FC236}">
                <a16:creationId xmlns:a16="http://schemas.microsoft.com/office/drawing/2014/main" id="{60F12866-45A8-2DA9-6DAC-3038FB44CADC}"/>
              </a:ext>
            </a:extLst>
          </p:cNvPr>
          <p:cNvPicPr>
            <a:picLocks noChangeAspect="1"/>
          </p:cNvPicPr>
          <p:nvPr/>
        </p:nvPicPr>
        <p:blipFill>
          <a:blip r:embed="rId3"/>
          <a:stretch>
            <a:fillRect/>
          </a:stretch>
        </p:blipFill>
        <p:spPr>
          <a:xfrm>
            <a:off x="3057642" y="5262709"/>
            <a:ext cx="2014571" cy="1987256"/>
          </a:xfrm>
          <a:prstGeom prst="rect">
            <a:avLst/>
          </a:prstGeom>
        </p:spPr>
      </p:pic>
      <p:pic>
        <p:nvPicPr>
          <p:cNvPr id="10" name="Picture 9">
            <a:extLst>
              <a:ext uri="{FF2B5EF4-FFF2-40B4-BE49-F238E27FC236}">
                <a16:creationId xmlns:a16="http://schemas.microsoft.com/office/drawing/2014/main" id="{B5FA1633-5B3A-E813-5DF1-6F5FE246F530}"/>
              </a:ext>
            </a:extLst>
          </p:cNvPr>
          <p:cNvPicPr>
            <a:picLocks noChangeAspect="1"/>
          </p:cNvPicPr>
          <p:nvPr/>
        </p:nvPicPr>
        <p:blipFill>
          <a:blip r:embed="rId4"/>
          <a:stretch>
            <a:fillRect/>
          </a:stretch>
        </p:blipFill>
        <p:spPr>
          <a:xfrm>
            <a:off x="2923703" y="3562025"/>
            <a:ext cx="2927592" cy="1457870"/>
          </a:xfrm>
          <a:prstGeom prst="rect">
            <a:avLst/>
          </a:prstGeom>
        </p:spPr>
      </p:pic>
      <p:pic>
        <p:nvPicPr>
          <p:cNvPr id="15" name="Image 0" descr="preencoded.png">
            <a:extLst>
              <a:ext uri="{FF2B5EF4-FFF2-40B4-BE49-F238E27FC236}">
                <a16:creationId xmlns:a16="http://schemas.microsoft.com/office/drawing/2014/main" id="{A50C08DC-C841-C4D6-C710-FACE3B2D6C1D}"/>
              </a:ext>
            </a:extLst>
          </p:cNvPr>
          <p:cNvPicPr>
            <a:picLocks noChangeAspect="1"/>
          </p:cNvPicPr>
          <p:nvPr/>
        </p:nvPicPr>
        <p:blipFill>
          <a:blip r:embed="rId5"/>
          <a:stretch>
            <a:fillRect/>
          </a:stretch>
        </p:blipFill>
        <p:spPr>
          <a:xfrm>
            <a:off x="323108" y="3071570"/>
            <a:ext cx="2433526" cy="3422145"/>
          </a:xfrm>
          <a:prstGeom prst="rect">
            <a:avLst/>
          </a:prstGeom>
        </p:spPr>
      </p:pic>
      <p:pic>
        <p:nvPicPr>
          <p:cNvPr id="18" name="Picture 17">
            <a:extLst>
              <a:ext uri="{FF2B5EF4-FFF2-40B4-BE49-F238E27FC236}">
                <a16:creationId xmlns:a16="http://schemas.microsoft.com/office/drawing/2014/main" id="{390FF1AF-5098-855C-645E-50C2A4A6A175}"/>
              </a:ext>
            </a:extLst>
          </p:cNvPr>
          <p:cNvPicPr>
            <a:picLocks noChangeAspect="1"/>
          </p:cNvPicPr>
          <p:nvPr/>
        </p:nvPicPr>
        <p:blipFill>
          <a:blip r:embed="rId6"/>
          <a:stretch>
            <a:fillRect/>
          </a:stretch>
        </p:blipFill>
        <p:spPr>
          <a:xfrm>
            <a:off x="189810" y="1330736"/>
            <a:ext cx="4882403" cy="1743419"/>
          </a:xfrm>
          <a:prstGeom prst="rect">
            <a:avLst/>
          </a:prstGeom>
        </p:spPr>
      </p:pic>
      <p:sp>
        <p:nvSpPr>
          <p:cNvPr id="19" name="AutoShape 2" descr="Lovable AI for Founders: Fast UI Ideation, Real Limits">
            <a:extLst>
              <a:ext uri="{FF2B5EF4-FFF2-40B4-BE49-F238E27FC236}">
                <a16:creationId xmlns:a16="http://schemas.microsoft.com/office/drawing/2014/main" id="{D1A5110C-7FB9-0966-A4E1-03E58DC12CF1}"/>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8" descr="Lovable AI">
            <a:extLst>
              <a:ext uri="{FF2B5EF4-FFF2-40B4-BE49-F238E27FC236}">
                <a16:creationId xmlns:a16="http://schemas.microsoft.com/office/drawing/2014/main" id="{B3F6CD29-83CD-5460-7618-6A5969A4068E}"/>
              </a:ext>
            </a:extLst>
          </p:cNvPr>
          <p:cNvSpPr>
            <a:spLocks noChangeAspect="1" noChangeArrowheads="1"/>
          </p:cNvSpPr>
          <p:nvPr/>
        </p:nvSpPr>
        <p:spPr bwMode="auto">
          <a:xfrm>
            <a:off x="7315200" y="411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44FE33DF-C4A2-8408-5445-8D40BA9CF404}"/>
              </a:ext>
            </a:extLst>
          </p:cNvPr>
          <p:cNvPicPr>
            <a:picLocks noChangeAspect="1"/>
          </p:cNvPicPr>
          <p:nvPr/>
        </p:nvPicPr>
        <p:blipFill>
          <a:blip r:embed="rId7"/>
          <a:stretch>
            <a:fillRect/>
          </a:stretch>
        </p:blipFill>
        <p:spPr>
          <a:xfrm>
            <a:off x="5430497" y="1864335"/>
            <a:ext cx="2927592" cy="1537857"/>
          </a:xfrm>
          <a:prstGeom prst="rect">
            <a:avLst/>
          </a:prstGeom>
        </p:spPr>
      </p:pic>
      <p:pic>
        <p:nvPicPr>
          <p:cNvPr id="2058" name="Picture 10" descr="Humane AI Pin review: the post ...">
            <a:extLst>
              <a:ext uri="{FF2B5EF4-FFF2-40B4-BE49-F238E27FC236}">
                <a16:creationId xmlns:a16="http://schemas.microsoft.com/office/drawing/2014/main" id="{7C240A33-D11B-856D-A76D-2C46B64302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561" y="5262709"/>
            <a:ext cx="2521460" cy="16779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DFCB791-E59C-3B70-FBC7-50B0D3BC8599}"/>
              </a:ext>
            </a:extLst>
          </p:cNvPr>
          <p:cNvPicPr>
            <a:picLocks noChangeAspect="1"/>
          </p:cNvPicPr>
          <p:nvPr/>
        </p:nvPicPr>
        <p:blipFill>
          <a:blip r:embed="rId9"/>
          <a:stretch>
            <a:fillRect/>
          </a:stretch>
        </p:blipFill>
        <p:spPr>
          <a:xfrm>
            <a:off x="5916624" y="3912073"/>
            <a:ext cx="2197246" cy="865008"/>
          </a:xfrm>
          <a:prstGeom prst="rect">
            <a:avLst/>
          </a:prstGeom>
        </p:spPr>
      </p:pic>
    </p:spTree>
    <p:extLst>
      <p:ext uri="{BB962C8B-B14F-4D97-AF65-F5344CB8AC3E}">
        <p14:creationId xmlns:p14="http://schemas.microsoft.com/office/powerpoint/2010/main" val="362617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7BCD71-2FDB-1A4A-4649-315461BD18B9}"/>
              </a:ext>
            </a:extLst>
          </p:cNvPr>
          <p:cNvSpPr>
            <a:spLocks noGrp="1"/>
          </p:cNvSpPr>
          <p:nvPr>
            <p:ph type="body" sz="quarter" idx="12"/>
          </p:nvPr>
        </p:nvSpPr>
        <p:spPr/>
        <p:txBody>
          <a:bodyPr/>
          <a:lstStyle/>
          <a:p>
            <a:r>
              <a:rPr lang="he-IL" dirty="0"/>
              <a:t>שנת 2025 – סוכנים אוטונומיים</a:t>
            </a:r>
            <a:r>
              <a:rPr lang="en-US" dirty="0"/>
              <a:t>,</a:t>
            </a:r>
            <a:r>
              <a:rPr lang="he-IL" dirty="0"/>
              <a:t> תוכנות בשניות ומודלים קטנים וחכמים</a:t>
            </a:r>
            <a:endParaRPr lang="en-US" dirty="0"/>
          </a:p>
        </p:txBody>
      </p:sp>
      <p:sp>
        <p:nvSpPr>
          <p:cNvPr id="3" name="Text Placeholder 2">
            <a:extLst>
              <a:ext uri="{FF2B5EF4-FFF2-40B4-BE49-F238E27FC236}">
                <a16:creationId xmlns:a16="http://schemas.microsoft.com/office/drawing/2014/main" id="{5B0E8C84-7A99-00F4-26AD-FF907C73062F}"/>
              </a:ext>
            </a:extLst>
          </p:cNvPr>
          <p:cNvSpPr>
            <a:spLocks noGrp="1"/>
          </p:cNvSpPr>
          <p:nvPr>
            <p:ph type="body" sz="quarter" idx="13"/>
          </p:nvPr>
        </p:nvSpPr>
        <p:spPr>
          <a:xfrm>
            <a:off x="8165431" y="1565910"/>
            <a:ext cx="5544673" cy="5745480"/>
          </a:xfrm>
        </p:spPr>
        <p:txBody>
          <a:bodyPr/>
          <a:lstStyle/>
          <a:p>
            <a:r>
              <a:rPr lang="he-IL" b="1" dirty="0" err="1"/>
              <a:t>אורקסטרציה</a:t>
            </a:r>
            <a:r>
              <a:rPr lang="he-IL" dirty="0"/>
              <a:t> – יכולת לייצר מערך סוכנים שבאמת עובד</a:t>
            </a:r>
            <a:r>
              <a:rPr lang="en-US" dirty="0"/>
              <a:t>,</a:t>
            </a:r>
            <a:r>
              <a:rPr lang="he-IL" dirty="0"/>
              <a:t> מנוהל מלמעלה, ומאפשר לשלוט בפעולות מורכבות ותהליכים ארוכים.</a:t>
            </a:r>
          </a:p>
          <a:p>
            <a:endParaRPr lang="he-IL" b="1" dirty="0"/>
          </a:p>
          <a:p>
            <a:r>
              <a:rPr lang="he-IL" b="1" dirty="0"/>
              <a:t>מודלים עם משקלות פתוחות –  </a:t>
            </a:r>
            <a:r>
              <a:rPr lang="he-IL" dirty="0"/>
              <a:t>מאפשרים </a:t>
            </a:r>
            <a:r>
              <a:rPr lang="he-IL" dirty="0" err="1"/>
              <a:t>קסטומיזציה</a:t>
            </a:r>
            <a:r>
              <a:rPr lang="he-IL" dirty="0"/>
              <a:t> פשוטה ומורידים חסמי התנסות</a:t>
            </a:r>
          </a:p>
          <a:p>
            <a:pPr marL="0" indent="0">
              <a:buNone/>
            </a:pPr>
            <a:endParaRPr lang="he-IL" dirty="0"/>
          </a:p>
          <a:p>
            <a:endParaRPr lang="en-US" dirty="0"/>
          </a:p>
        </p:txBody>
      </p:sp>
      <p:sp>
        <p:nvSpPr>
          <p:cNvPr id="4" name="Text Placeholder 3">
            <a:extLst>
              <a:ext uri="{FF2B5EF4-FFF2-40B4-BE49-F238E27FC236}">
                <a16:creationId xmlns:a16="http://schemas.microsoft.com/office/drawing/2014/main" id="{D55106C7-7901-A3AB-7E13-15D9BE4CC8F2}"/>
              </a:ext>
            </a:extLst>
          </p:cNvPr>
          <p:cNvSpPr>
            <a:spLocks noGrp="1"/>
          </p:cNvSpPr>
          <p:nvPr>
            <p:ph type="body" sz="quarter" idx="14"/>
          </p:nvPr>
        </p:nvSpPr>
        <p:spPr/>
        <p:txBody>
          <a:bodyPr/>
          <a:lstStyle/>
          <a:p>
            <a:r>
              <a:rPr lang="he-IL" sz="2800" b="1" dirty="0"/>
              <a:t>חידושים טכנולוגיים</a:t>
            </a:r>
            <a:endParaRPr lang="en-US" sz="2800" b="1" dirty="0"/>
          </a:p>
        </p:txBody>
      </p:sp>
      <p:pic>
        <p:nvPicPr>
          <p:cNvPr id="3076" name="Picture 4">
            <a:extLst>
              <a:ext uri="{FF2B5EF4-FFF2-40B4-BE49-F238E27FC236}">
                <a16:creationId xmlns:a16="http://schemas.microsoft.com/office/drawing/2014/main" id="{9D64EF07-E3D7-AEC1-259F-0E1C03A21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203" y="1392828"/>
            <a:ext cx="4348101" cy="2678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3DEE51-CE98-0EA3-C9A0-C869E19C6D23}"/>
              </a:ext>
            </a:extLst>
          </p:cNvPr>
          <p:cNvSpPr txBox="1"/>
          <p:nvPr/>
        </p:nvSpPr>
        <p:spPr>
          <a:xfrm>
            <a:off x="1982203" y="4263217"/>
            <a:ext cx="5887453" cy="369332"/>
          </a:xfrm>
          <a:prstGeom prst="rect">
            <a:avLst/>
          </a:prstGeom>
          <a:noFill/>
        </p:spPr>
        <p:txBody>
          <a:bodyPr wrap="square" rtlCol="0">
            <a:spAutoFit/>
          </a:bodyPr>
          <a:lstStyle/>
          <a:p>
            <a:r>
              <a:rPr lang="en-US" dirty="0"/>
              <a:t>AWS - Amazon bedrock multi agent orchestration </a:t>
            </a:r>
          </a:p>
        </p:txBody>
      </p:sp>
      <p:sp>
        <p:nvSpPr>
          <p:cNvPr id="8" name="AutoShape 10" descr="weight initialisation">
            <a:extLst>
              <a:ext uri="{FF2B5EF4-FFF2-40B4-BE49-F238E27FC236}">
                <a16:creationId xmlns:a16="http://schemas.microsoft.com/office/drawing/2014/main" id="{8D4AC3BF-672C-959B-F62E-51FA8A7F04B6}"/>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7A3487D4-FF61-BF17-14D2-309836D9D47B}"/>
              </a:ext>
            </a:extLst>
          </p:cNvPr>
          <p:cNvPicPr>
            <a:picLocks noChangeAspect="1"/>
          </p:cNvPicPr>
          <p:nvPr/>
        </p:nvPicPr>
        <p:blipFill>
          <a:blip r:embed="rId4"/>
          <a:stretch>
            <a:fillRect/>
          </a:stretch>
        </p:blipFill>
        <p:spPr>
          <a:xfrm>
            <a:off x="2249803" y="5009400"/>
            <a:ext cx="3435527" cy="2216264"/>
          </a:xfrm>
          <a:prstGeom prst="rect">
            <a:avLst/>
          </a:prstGeom>
        </p:spPr>
      </p:pic>
    </p:spTree>
    <p:extLst>
      <p:ext uri="{BB962C8B-B14F-4D97-AF65-F5344CB8AC3E}">
        <p14:creationId xmlns:p14="http://schemas.microsoft.com/office/powerpoint/2010/main" val="181665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E1CFC-92EC-1266-C9F9-2FD2047492F1}"/>
              </a:ext>
            </a:extLst>
          </p:cNvPr>
          <p:cNvSpPr>
            <a:spLocks noGrp="1"/>
          </p:cNvSpPr>
          <p:nvPr>
            <p:ph type="body" sz="quarter" idx="12"/>
          </p:nvPr>
        </p:nvSpPr>
        <p:spPr/>
        <p:txBody>
          <a:bodyPr/>
          <a:lstStyle/>
          <a:p>
            <a:r>
              <a:rPr lang="en-US" dirty="0"/>
              <a:t>AI</a:t>
            </a:r>
            <a:r>
              <a:rPr lang="he-IL" dirty="0"/>
              <a:t> בארגונים – ידיעות מהשטח </a:t>
            </a:r>
            <a:endParaRPr lang="en-US" dirty="0"/>
          </a:p>
        </p:txBody>
      </p:sp>
      <p:sp>
        <p:nvSpPr>
          <p:cNvPr id="4" name="Text Placeholder 3">
            <a:extLst>
              <a:ext uri="{FF2B5EF4-FFF2-40B4-BE49-F238E27FC236}">
                <a16:creationId xmlns:a16="http://schemas.microsoft.com/office/drawing/2014/main" id="{E043A91D-268E-ADAA-F77B-635674FA4AD7}"/>
              </a:ext>
            </a:extLst>
          </p:cNvPr>
          <p:cNvSpPr>
            <a:spLocks noGrp="1"/>
          </p:cNvSpPr>
          <p:nvPr>
            <p:ph type="body" sz="quarter" idx="14"/>
          </p:nvPr>
        </p:nvSpPr>
        <p:spPr/>
        <p:txBody>
          <a:bodyPr/>
          <a:lstStyle/>
          <a:p>
            <a:r>
              <a:rPr lang="he-IL" sz="2800" b="1" dirty="0"/>
              <a:t>אימוץ טכנולוגי</a:t>
            </a:r>
            <a:endParaRPr lang="en-US" sz="2800" b="1" dirty="0"/>
          </a:p>
          <a:p>
            <a:endParaRPr lang="en-US" sz="3200" b="1" dirty="0"/>
          </a:p>
        </p:txBody>
      </p:sp>
      <p:sp>
        <p:nvSpPr>
          <p:cNvPr id="5" name="Text 3">
            <a:extLst>
              <a:ext uri="{FF2B5EF4-FFF2-40B4-BE49-F238E27FC236}">
                <a16:creationId xmlns:a16="http://schemas.microsoft.com/office/drawing/2014/main" id="{80C1DC51-DC8C-486D-5FBD-61BF25AFE93C}"/>
              </a:ext>
            </a:extLst>
          </p:cNvPr>
          <p:cNvSpPr/>
          <p:nvPr/>
        </p:nvSpPr>
        <p:spPr>
          <a:xfrm>
            <a:off x="920295" y="1890304"/>
            <a:ext cx="5194667" cy="5216349"/>
          </a:xfrm>
          <a:prstGeom prst="rect">
            <a:avLst/>
          </a:prstGeom>
          <a:noFill/>
          <a:ln/>
        </p:spPr>
        <p:txBody>
          <a:bodyPr wrap="square" lIns="0" tIns="0" rIns="0" bIns="0" rtlCol="0" anchor="t"/>
          <a:lstStyle/>
          <a:p>
            <a:pPr algn="r" rtl="1">
              <a:lnSpc>
                <a:spcPts val="3300"/>
              </a:lnSpc>
            </a:pPr>
            <a:endParaRPr lang="en-US" sz="2800" dirty="0">
              <a:latin typeface="Arial" panose="020B0604020202020204" pitchFamily="34" charset="0"/>
              <a:cs typeface="Arial" panose="020B0604020202020204" pitchFamily="34" charset="0"/>
            </a:endParaRPr>
          </a:p>
          <a:p>
            <a:pPr algn="r" rtl="1">
              <a:lnSpc>
                <a:spcPts val="3300"/>
              </a:lnSpc>
            </a:pPr>
            <a:endParaRPr lang="en-US" sz="2650" dirty="0">
              <a:latin typeface="Arial" panose="020B0604020202020204" pitchFamily="34" charset="0"/>
              <a:cs typeface="Arial" panose="020B0604020202020204" pitchFamily="34" charset="0"/>
            </a:endParaRPr>
          </a:p>
        </p:txBody>
      </p:sp>
      <p:sp>
        <p:nvSpPr>
          <p:cNvPr id="6" name="Text 4">
            <a:extLst>
              <a:ext uri="{FF2B5EF4-FFF2-40B4-BE49-F238E27FC236}">
                <a16:creationId xmlns:a16="http://schemas.microsoft.com/office/drawing/2014/main" id="{3B40BA9A-6173-AB39-706F-FE73B035F773}"/>
              </a:ext>
            </a:extLst>
          </p:cNvPr>
          <p:cNvSpPr/>
          <p:nvPr/>
        </p:nvSpPr>
        <p:spPr>
          <a:xfrm>
            <a:off x="2613453" y="3956209"/>
            <a:ext cx="3501509" cy="907018"/>
          </a:xfrm>
          <a:prstGeom prst="rect">
            <a:avLst/>
          </a:prstGeom>
          <a:noFill/>
          <a:ln/>
        </p:spPr>
        <p:txBody>
          <a:bodyPr wrap="square" lIns="0" tIns="0" rIns="0" bIns="0" rtlCol="0" anchor="t"/>
          <a:lstStyle/>
          <a:p>
            <a:pPr marL="0" indent="0" algn="r" rtl="1">
              <a:lnSpc>
                <a:spcPts val="3550"/>
              </a:lnSpc>
              <a:buNone/>
            </a:pPr>
            <a:endParaRPr lang="en-US" sz="2200" dirty="0">
              <a:latin typeface="Arial" panose="020B0604020202020204" pitchFamily="34" charset="0"/>
              <a:cs typeface="Arial" panose="020B0604020202020204" pitchFamily="34" charset="0"/>
            </a:endParaRPr>
          </a:p>
        </p:txBody>
      </p:sp>
      <p:sp>
        <p:nvSpPr>
          <p:cNvPr id="7" name="Text 5">
            <a:extLst>
              <a:ext uri="{FF2B5EF4-FFF2-40B4-BE49-F238E27FC236}">
                <a16:creationId xmlns:a16="http://schemas.microsoft.com/office/drawing/2014/main" id="{7D23D1D4-9125-C472-075F-ED99506FCD50}"/>
              </a:ext>
            </a:extLst>
          </p:cNvPr>
          <p:cNvSpPr/>
          <p:nvPr/>
        </p:nvSpPr>
        <p:spPr>
          <a:xfrm>
            <a:off x="2705012" y="5407462"/>
            <a:ext cx="3402330" cy="425291"/>
          </a:xfrm>
          <a:prstGeom prst="rect">
            <a:avLst/>
          </a:prstGeom>
          <a:noFill/>
          <a:ln/>
        </p:spPr>
        <p:txBody>
          <a:bodyPr wrap="none" lIns="0" tIns="0" rIns="0" bIns="0" rtlCol="0" anchor="t"/>
          <a:lstStyle/>
          <a:p>
            <a:pPr marL="0" indent="0" algn="r" rtl="1">
              <a:lnSpc>
                <a:spcPts val="3300"/>
              </a:lnSpc>
              <a:buNone/>
            </a:pPr>
            <a:endParaRPr lang="en-US" sz="2650" dirty="0">
              <a:latin typeface="Arial" panose="020B0604020202020204" pitchFamily="34" charset="0"/>
              <a:cs typeface="Arial" panose="020B0604020202020204" pitchFamily="34" charset="0"/>
            </a:endParaRPr>
          </a:p>
        </p:txBody>
      </p:sp>
      <p:sp>
        <p:nvSpPr>
          <p:cNvPr id="8" name="Text 6">
            <a:extLst>
              <a:ext uri="{FF2B5EF4-FFF2-40B4-BE49-F238E27FC236}">
                <a16:creationId xmlns:a16="http://schemas.microsoft.com/office/drawing/2014/main" id="{BE82643D-BB3B-AC47-3459-098AE2E826B3}"/>
              </a:ext>
            </a:extLst>
          </p:cNvPr>
          <p:cNvSpPr/>
          <p:nvPr/>
        </p:nvSpPr>
        <p:spPr>
          <a:xfrm>
            <a:off x="1207698" y="5917763"/>
            <a:ext cx="5037668" cy="453628"/>
          </a:xfrm>
          <a:prstGeom prst="rect">
            <a:avLst/>
          </a:prstGeom>
          <a:noFill/>
          <a:ln/>
        </p:spPr>
        <p:txBody>
          <a:bodyPr wrap="none" lIns="0" tIns="0" rIns="0" bIns="0" rtlCol="0" anchor="t"/>
          <a:lstStyle/>
          <a:p>
            <a:pPr marL="0" indent="0" algn="r" rtl="1">
              <a:lnSpc>
                <a:spcPts val="3550"/>
              </a:lnSpc>
              <a:buNone/>
            </a:pPr>
            <a:endParaRPr lang="en-US" sz="2200" dirty="0">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C8C69812-5FE3-7347-0640-CAD2F4AB0686}"/>
              </a:ext>
            </a:extLst>
          </p:cNvPr>
          <p:cNvGraphicFramePr>
            <a:graphicFrameLocks noGrp="1"/>
          </p:cNvGraphicFramePr>
          <p:nvPr>
            <p:extLst>
              <p:ext uri="{D42A27DB-BD31-4B8C-83A1-F6EECF244321}">
                <p14:modId xmlns:p14="http://schemas.microsoft.com/office/powerpoint/2010/main" val="1515700372"/>
              </p:ext>
            </p:extLst>
          </p:nvPr>
        </p:nvGraphicFramePr>
        <p:xfrm>
          <a:off x="7800500" y="1695094"/>
          <a:ext cx="5903726" cy="4772639"/>
        </p:xfrm>
        <a:graphic>
          <a:graphicData uri="http://schemas.openxmlformats.org/drawingml/2006/table">
            <a:tbl>
              <a:tblPr firstRow="1" bandRow="1">
                <a:tableStyleId>{91EBBBCC-DAD2-459C-BE2E-F6DE35CF9A28}</a:tableStyleId>
              </a:tblPr>
              <a:tblGrid>
                <a:gridCol w="2951863">
                  <a:extLst>
                    <a:ext uri="{9D8B030D-6E8A-4147-A177-3AD203B41FA5}">
                      <a16:colId xmlns:a16="http://schemas.microsoft.com/office/drawing/2014/main" val="588930209"/>
                    </a:ext>
                  </a:extLst>
                </a:gridCol>
                <a:gridCol w="2951863">
                  <a:extLst>
                    <a:ext uri="{9D8B030D-6E8A-4147-A177-3AD203B41FA5}">
                      <a16:colId xmlns:a16="http://schemas.microsoft.com/office/drawing/2014/main" val="3228471471"/>
                    </a:ext>
                  </a:extLst>
                </a:gridCol>
              </a:tblGrid>
              <a:tr h="1053286">
                <a:tc>
                  <a:txBody>
                    <a:bodyPr/>
                    <a:lstStyle/>
                    <a:p>
                      <a:pPr algn="r" rtl="1">
                        <a:buNone/>
                      </a:pPr>
                      <a:r>
                        <a:rPr lang="he-IL" dirty="0">
                          <a:solidFill>
                            <a:schemeClr val="tx1"/>
                          </a:solidFill>
                        </a:rPr>
                        <a:t>גישה</a:t>
                      </a:r>
                    </a:p>
                  </a:txBody>
                  <a:tcPr anchor="ctr">
                    <a:solidFill>
                      <a:srgbClr val="00B389"/>
                    </a:solidFill>
                  </a:tcPr>
                </a:tc>
                <a:tc>
                  <a:txBody>
                    <a:bodyPr/>
                    <a:lstStyle/>
                    <a:p>
                      <a:pPr algn="r" rtl="1">
                        <a:buNone/>
                      </a:pPr>
                      <a:r>
                        <a:rPr lang="he-IL" dirty="0">
                          <a:solidFill>
                            <a:schemeClr val="tx1"/>
                          </a:solidFill>
                        </a:rPr>
                        <a:t>סוג ארגון</a:t>
                      </a:r>
                    </a:p>
                  </a:txBody>
                  <a:tcPr anchor="ctr">
                    <a:solidFill>
                      <a:srgbClr val="00B389"/>
                    </a:solidFill>
                  </a:tcPr>
                </a:tc>
                <a:extLst>
                  <a:ext uri="{0D108BD9-81ED-4DB2-BD59-A6C34878D82A}">
                    <a16:rowId xmlns:a16="http://schemas.microsoft.com/office/drawing/2014/main" val="2649643988"/>
                  </a:ext>
                </a:extLst>
              </a:tr>
              <a:tr h="12002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אימוץ הדרגתי, </a:t>
                      </a:r>
                      <a:r>
                        <a:rPr lang="he-IL" dirty="0" err="1"/>
                        <a:t>פיילוטים</a:t>
                      </a:r>
                      <a:endParaRPr lang="he-IL" dirty="0"/>
                    </a:p>
                    <a:p>
                      <a:pPr algn="r" rtl="1">
                        <a:buNone/>
                      </a:pPr>
                      <a:r>
                        <a:rPr lang="he-IL" dirty="0"/>
                        <a:t>צעד זהיר אחר צעד</a:t>
                      </a:r>
                    </a:p>
                  </a:txBody>
                  <a:tcPr anchor="ctr"/>
                </a:tc>
                <a:tc>
                  <a:txBody>
                    <a:bodyPr/>
                    <a:lstStyle/>
                    <a:p>
                      <a:pPr algn="r" rtl="1">
                        <a:buNone/>
                      </a:pPr>
                      <a:r>
                        <a:rPr lang="he-IL" dirty="0"/>
                        <a:t>תעשיות מסורתיות</a:t>
                      </a:r>
                    </a:p>
                  </a:txBody>
                  <a:tcPr anchor="ctr"/>
                </a:tc>
                <a:extLst>
                  <a:ext uri="{0D108BD9-81ED-4DB2-BD59-A6C34878D82A}">
                    <a16:rowId xmlns:a16="http://schemas.microsoft.com/office/drawing/2014/main" val="3290570905"/>
                  </a:ext>
                </a:extLst>
              </a:tr>
              <a:tr h="1318809">
                <a:tc>
                  <a:txBody>
                    <a:bodyPr/>
                    <a:lstStyle/>
                    <a:p>
                      <a:pPr algn="r" rtl="1">
                        <a:buNone/>
                      </a:pPr>
                      <a:r>
                        <a:rPr lang="he-IL" dirty="0"/>
                        <a:t>פוקוס על נתח שוק – רצים קדימה</a:t>
                      </a: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Native AI</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סטארט-אפים ישראליים שמכוונים גבוה בשוק העולמי</a:t>
                      </a:r>
                    </a:p>
                    <a:p>
                      <a:pPr algn="r" rtl="1">
                        <a:buNone/>
                      </a:pPr>
                      <a:endParaRPr lang="en-US" dirty="0"/>
                    </a:p>
                  </a:txBody>
                  <a:tcPr anchor="ctr"/>
                </a:tc>
                <a:extLst>
                  <a:ext uri="{0D108BD9-81ED-4DB2-BD59-A6C34878D82A}">
                    <a16:rowId xmlns:a16="http://schemas.microsoft.com/office/drawing/2014/main" val="2321503620"/>
                  </a:ext>
                </a:extLst>
              </a:tr>
              <a:tr h="1200272">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בונים על תשתית קיימת</a:t>
                      </a:r>
                      <a:r>
                        <a:rPr lang="en-US" dirty="0"/>
                        <a:t> </a:t>
                      </a:r>
                      <a:r>
                        <a:rPr lang="he-IL" dirty="0"/>
                        <a:t>חזקה</a:t>
                      </a:r>
                      <a:r>
                        <a:rPr lang="en-US" dirty="0"/>
                        <a:t>,</a:t>
                      </a:r>
                      <a:r>
                        <a:rPr lang="he-IL" dirty="0"/>
                        <a:t> טכנולוגית ומשפטית</a:t>
                      </a:r>
                    </a:p>
                  </a:txBody>
                  <a:tcPr anchor="ctr"/>
                </a:tc>
                <a:tc>
                  <a:txBody>
                    <a:bodyPr/>
                    <a:lstStyle/>
                    <a:p>
                      <a:pPr algn="r" rtl="1">
                        <a:buNone/>
                      </a:pPr>
                      <a:r>
                        <a:rPr lang="he-IL" dirty="0"/>
                        <a:t>מוסדיים עם ידע קודם (למידת מכונה וכו')</a:t>
                      </a:r>
                    </a:p>
                  </a:txBody>
                  <a:tcPr anchor="ctr"/>
                </a:tc>
                <a:extLst>
                  <a:ext uri="{0D108BD9-81ED-4DB2-BD59-A6C34878D82A}">
                    <a16:rowId xmlns:a16="http://schemas.microsoft.com/office/drawing/2014/main" val="1433152009"/>
                  </a:ext>
                </a:extLst>
              </a:tr>
            </a:tbl>
          </a:graphicData>
        </a:graphic>
      </p:graphicFrame>
      <p:pic>
        <p:nvPicPr>
          <p:cNvPr id="14" name="Picture 13">
            <a:extLst>
              <a:ext uri="{FF2B5EF4-FFF2-40B4-BE49-F238E27FC236}">
                <a16:creationId xmlns:a16="http://schemas.microsoft.com/office/drawing/2014/main" id="{49922095-B860-E6D7-F1B4-F7F8BCEB4AA0}"/>
              </a:ext>
            </a:extLst>
          </p:cNvPr>
          <p:cNvPicPr>
            <a:picLocks noChangeAspect="1"/>
          </p:cNvPicPr>
          <p:nvPr/>
        </p:nvPicPr>
        <p:blipFill>
          <a:blip r:embed="rId3"/>
          <a:stretch>
            <a:fillRect/>
          </a:stretch>
        </p:blipFill>
        <p:spPr>
          <a:xfrm>
            <a:off x="1544018" y="604524"/>
            <a:ext cx="4296025" cy="3189167"/>
          </a:xfrm>
          <a:prstGeom prst="rect">
            <a:avLst/>
          </a:prstGeom>
        </p:spPr>
      </p:pic>
      <p:sp>
        <p:nvSpPr>
          <p:cNvPr id="15" name="TextBox 14">
            <a:extLst>
              <a:ext uri="{FF2B5EF4-FFF2-40B4-BE49-F238E27FC236}">
                <a16:creationId xmlns:a16="http://schemas.microsoft.com/office/drawing/2014/main" id="{786BA533-4BA6-D157-DEC5-17F28103C3D2}"/>
              </a:ext>
            </a:extLst>
          </p:cNvPr>
          <p:cNvSpPr txBox="1"/>
          <p:nvPr/>
        </p:nvSpPr>
        <p:spPr>
          <a:xfrm>
            <a:off x="1680301" y="3771543"/>
            <a:ext cx="4427041" cy="369332"/>
          </a:xfrm>
          <a:prstGeom prst="rect">
            <a:avLst/>
          </a:prstGeom>
          <a:noFill/>
        </p:spPr>
        <p:txBody>
          <a:bodyPr wrap="square" rtlCol="0">
            <a:spAutoFit/>
          </a:bodyPr>
          <a:lstStyle/>
          <a:p>
            <a:r>
              <a:rPr lang="en-US" dirty="0"/>
              <a:t>McKinsey, The State of AI, March 2025</a:t>
            </a:r>
          </a:p>
        </p:txBody>
      </p:sp>
      <p:pic>
        <p:nvPicPr>
          <p:cNvPr id="17" name="Picture 16">
            <a:extLst>
              <a:ext uri="{FF2B5EF4-FFF2-40B4-BE49-F238E27FC236}">
                <a16:creationId xmlns:a16="http://schemas.microsoft.com/office/drawing/2014/main" id="{944BFF19-64DE-68D5-AEE6-6CCFF7321C53}"/>
              </a:ext>
            </a:extLst>
          </p:cNvPr>
          <p:cNvPicPr>
            <a:picLocks noChangeAspect="1"/>
          </p:cNvPicPr>
          <p:nvPr/>
        </p:nvPicPr>
        <p:blipFill>
          <a:blip r:embed="rId4"/>
          <a:stretch>
            <a:fillRect/>
          </a:stretch>
        </p:blipFill>
        <p:spPr>
          <a:xfrm>
            <a:off x="1648509" y="4629362"/>
            <a:ext cx="3738238" cy="2859977"/>
          </a:xfrm>
          <a:prstGeom prst="rect">
            <a:avLst/>
          </a:prstGeom>
        </p:spPr>
      </p:pic>
    </p:spTree>
    <p:extLst>
      <p:ext uri="{BB962C8B-B14F-4D97-AF65-F5344CB8AC3E}">
        <p14:creationId xmlns:p14="http://schemas.microsoft.com/office/powerpoint/2010/main" val="390218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5D38B7-6A1D-7456-526E-345773A8D1ED}"/>
              </a:ext>
            </a:extLst>
          </p:cNvPr>
          <p:cNvSpPr>
            <a:spLocks noGrp="1"/>
          </p:cNvSpPr>
          <p:nvPr>
            <p:ph type="body" sz="quarter" idx="12"/>
          </p:nvPr>
        </p:nvSpPr>
        <p:spPr/>
        <p:txBody>
          <a:bodyPr/>
          <a:lstStyle/>
          <a:p>
            <a:r>
              <a:rPr lang="he-IL" sz="3200" dirty="0"/>
              <a:t>אינטרסים ברגולציה – גאופוליטיקה</a:t>
            </a:r>
            <a:r>
              <a:rPr lang="en-US" sz="3200" dirty="0"/>
              <a:t> </a:t>
            </a:r>
            <a:r>
              <a:rPr lang="he-IL" sz="3200" dirty="0"/>
              <a:t> המרוץ לקדמה</a:t>
            </a:r>
            <a:r>
              <a:rPr lang="en-US" sz="3200" dirty="0"/>
              <a:t>,</a:t>
            </a:r>
            <a:r>
              <a:rPr lang="he-IL" sz="3200" dirty="0"/>
              <a:t> כסף גדול ועתיד האנושות</a:t>
            </a:r>
            <a:endParaRPr lang="en-US" sz="3200" dirty="0"/>
          </a:p>
        </p:txBody>
      </p:sp>
      <p:sp>
        <p:nvSpPr>
          <p:cNvPr id="4" name="Text Placeholder 3">
            <a:extLst>
              <a:ext uri="{FF2B5EF4-FFF2-40B4-BE49-F238E27FC236}">
                <a16:creationId xmlns:a16="http://schemas.microsoft.com/office/drawing/2014/main" id="{C5E96A51-071C-07E8-737C-18BC40FA14EB}"/>
              </a:ext>
            </a:extLst>
          </p:cNvPr>
          <p:cNvSpPr>
            <a:spLocks noGrp="1"/>
          </p:cNvSpPr>
          <p:nvPr>
            <p:ph type="body" sz="quarter" idx="14"/>
          </p:nvPr>
        </p:nvSpPr>
        <p:spPr/>
        <p:txBody>
          <a:bodyPr/>
          <a:lstStyle/>
          <a:p>
            <a:r>
              <a:rPr lang="he-IL" sz="2800" b="1" dirty="0"/>
              <a:t>מגמות ברגולציה</a:t>
            </a:r>
            <a:endParaRPr lang="en-US" sz="2800" b="1" dirty="0"/>
          </a:p>
        </p:txBody>
      </p:sp>
      <p:sp>
        <p:nvSpPr>
          <p:cNvPr id="8" name="TextBox 7">
            <a:extLst>
              <a:ext uri="{FF2B5EF4-FFF2-40B4-BE49-F238E27FC236}">
                <a16:creationId xmlns:a16="http://schemas.microsoft.com/office/drawing/2014/main" id="{9DDE2489-3E80-491F-A07C-BDDB1130B15A}"/>
              </a:ext>
            </a:extLst>
          </p:cNvPr>
          <p:cNvSpPr txBox="1"/>
          <p:nvPr/>
        </p:nvSpPr>
        <p:spPr>
          <a:xfrm>
            <a:off x="10370770" y="1700037"/>
            <a:ext cx="3583601" cy="2554545"/>
          </a:xfrm>
          <a:prstGeom prst="rect">
            <a:avLst/>
          </a:prstGeom>
          <a:noFill/>
        </p:spPr>
        <p:txBody>
          <a:bodyPr wrap="square">
            <a:spAutoFit/>
          </a:bodyPr>
          <a:lstStyle/>
          <a:p>
            <a:pPr algn="r" rtl="1">
              <a:defRPr sz="1600">
                <a:solidFill>
                  <a:srgbClr val="000000"/>
                </a:solidFill>
              </a:defRPr>
            </a:pPr>
            <a:r>
              <a:rPr lang="he-IL" sz="1600" b="1" dirty="0"/>
              <a:t>מחנה סיכוני הקצה ("</a:t>
            </a:r>
            <a:r>
              <a:rPr lang="en-US" sz="1600" b="1" dirty="0"/>
              <a:t>frontier risk</a:t>
            </a:r>
            <a:r>
              <a:rPr lang="he-IL" sz="1600" b="1" dirty="0"/>
              <a:t>"</a:t>
            </a:r>
            <a:r>
              <a:rPr lang="en-US" sz="1600" b="1" dirty="0"/>
              <a:t>(</a:t>
            </a:r>
            <a:r>
              <a:rPr lang="he-IL" sz="1600" b="1" dirty="0"/>
              <a:t> - רגולציה על שימוש לא על פיתוח</a:t>
            </a:r>
            <a:endParaRPr lang="he-IL" b="1" dirty="0"/>
          </a:p>
          <a:p>
            <a:pPr marL="285750" indent="-285750" algn="r" rtl="1">
              <a:buFont typeface="Arial" panose="020B0604020202020204" pitchFamily="34" charset="0"/>
              <a:buChar char="•"/>
              <a:defRPr sz="1600">
                <a:solidFill>
                  <a:srgbClr val="000000"/>
                </a:solidFill>
              </a:defRPr>
            </a:pPr>
            <a:r>
              <a:rPr dirty="0" err="1"/>
              <a:t>סם</a:t>
            </a:r>
            <a:r>
              <a:rPr dirty="0"/>
              <a:t> </a:t>
            </a:r>
            <a:r>
              <a:rPr dirty="0" err="1"/>
              <a:t>אלטמן</a:t>
            </a:r>
            <a:r>
              <a:rPr lang="en-US" dirty="0"/>
              <a:t>,</a:t>
            </a:r>
            <a:r>
              <a:rPr lang="he-IL" dirty="0"/>
              <a:t> </a:t>
            </a:r>
            <a:r>
              <a:rPr dirty="0" err="1"/>
              <a:t>סאטיה</a:t>
            </a:r>
            <a:r>
              <a:rPr dirty="0"/>
              <a:t> </a:t>
            </a:r>
            <a:r>
              <a:rPr dirty="0" err="1"/>
              <a:t>נאדלה</a:t>
            </a:r>
            <a:r>
              <a:rPr lang="en-US" dirty="0"/>
              <a:t>,</a:t>
            </a:r>
            <a:r>
              <a:rPr lang="he-IL" dirty="0"/>
              <a:t> אילון </a:t>
            </a:r>
            <a:r>
              <a:rPr lang="he-IL" dirty="0" err="1"/>
              <a:t>מאסק</a:t>
            </a:r>
            <a:endParaRPr lang="he-IL" dirty="0"/>
          </a:p>
          <a:p>
            <a:pPr marL="285750" indent="-285750" algn="r" rtl="1">
              <a:buFont typeface="Arial" panose="020B0604020202020204" pitchFamily="34" charset="0"/>
              <a:buChar char="•"/>
              <a:defRPr sz="1600">
                <a:solidFill>
                  <a:srgbClr val="000000"/>
                </a:solidFill>
              </a:defRPr>
            </a:pPr>
            <a:r>
              <a:rPr lang="he-IL" dirty="0"/>
              <a:t>קרנות הון סיכון </a:t>
            </a:r>
            <a:r>
              <a:rPr lang="en-US" dirty="0" err="1"/>
              <a:t>Anderseen</a:t>
            </a:r>
            <a:r>
              <a:rPr lang="en-US" dirty="0"/>
              <a:t> Horowitz</a:t>
            </a:r>
            <a:r>
              <a:rPr lang="he-IL" dirty="0"/>
              <a:t> </a:t>
            </a:r>
            <a:r>
              <a:rPr lang="en-US" dirty="0"/>
              <a:t>Seqouia</a:t>
            </a:r>
            <a:r>
              <a:rPr lang="he-IL" dirty="0"/>
              <a:t> </a:t>
            </a:r>
            <a:r>
              <a:rPr lang="en-US" dirty="0"/>
              <a:t>a16z</a:t>
            </a:r>
            <a:r>
              <a:rPr lang="he-IL" dirty="0"/>
              <a:t> </a:t>
            </a:r>
          </a:p>
          <a:p>
            <a:pPr marL="285750" indent="-285750" algn="r" rtl="1">
              <a:buFont typeface="Arial" panose="020B0604020202020204" pitchFamily="34" charset="0"/>
              <a:buChar char="•"/>
              <a:defRPr sz="1600">
                <a:solidFill>
                  <a:srgbClr val="000000"/>
                </a:solidFill>
              </a:defRPr>
            </a:pPr>
            <a:r>
              <a:rPr lang="he-IL" dirty="0"/>
              <a:t>ש</a:t>
            </a:r>
            <a:r>
              <a:rPr dirty="0" err="1"/>
              <a:t>ווי</a:t>
            </a:r>
            <a:r>
              <a:rPr lang="he-IL" dirty="0"/>
              <a:t>י</a:t>
            </a:r>
            <a:r>
              <a:rPr dirty="0"/>
              <a:t> </a:t>
            </a:r>
            <a:r>
              <a:rPr dirty="0" err="1"/>
              <a:t>שוק</a:t>
            </a:r>
            <a:r>
              <a:rPr dirty="0"/>
              <a:t> </a:t>
            </a:r>
            <a:r>
              <a:rPr dirty="0" err="1"/>
              <a:t>אסטרונומי</a:t>
            </a:r>
            <a:r>
              <a:rPr lang="he-IL" dirty="0"/>
              <a:t>ים במאות </a:t>
            </a:r>
            <a:r>
              <a:rPr lang="he-IL" dirty="0" err="1"/>
              <a:t>מילארדים</a:t>
            </a:r>
            <a:r>
              <a:rPr lang="he-IL" dirty="0"/>
              <a:t> </a:t>
            </a:r>
          </a:p>
          <a:p>
            <a:pPr marL="285750" indent="-285750" algn="r" rtl="1">
              <a:buFont typeface="Arial" panose="020B0604020202020204" pitchFamily="34" charset="0"/>
              <a:buChar char="•"/>
              <a:defRPr sz="1600">
                <a:solidFill>
                  <a:srgbClr val="000000"/>
                </a:solidFill>
              </a:defRPr>
            </a:pPr>
            <a:r>
              <a:rPr dirty="0" err="1"/>
              <a:t>מודלים</a:t>
            </a:r>
            <a:r>
              <a:rPr dirty="0"/>
              <a:t> </a:t>
            </a:r>
            <a:r>
              <a:rPr dirty="0" err="1"/>
              <a:t>סגורים</a:t>
            </a:r>
            <a:r>
              <a:rPr dirty="0"/>
              <a:t> </a:t>
            </a:r>
            <a:r>
              <a:rPr dirty="0" err="1"/>
              <a:t>ומירוץ</a:t>
            </a:r>
            <a:r>
              <a:rPr dirty="0"/>
              <a:t> </a:t>
            </a:r>
            <a:r>
              <a:rPr dirty="0" err="1"/>
              <a:t>מסחרי</a:t>
            </a:r>
            <a:r>
              <a:rPr dirty="0"/>
              <a:t> </a:t>
            </a:r>
            <a:r>
              <a:rPr lang="he-IL" dirty="0"/>
              <a:t>ל-</a:t>
            </a:r>
            <a:r>
              <a:rPr lang="en-US" dirty="0"/>
              <a:t>AGI</a:t>
            </a:r>
            <a:endParaRPr lang="he-IL" dirty="0"/>
          </a:p>
          <a:p>
            <a:pPr marL="285750" indent="-285750" algn="r" rtl="1">
              <a:buFont typeface="Arial" panose="020B0604020202020204" pitchFamily="34" charset="0"/>
              <a:buChar char="•"/>
              <a:defRPr sz="1600">
                <a:solidFill>
                  <a:srgbClr val="000000"/>
                </a:solidFill>
              </a:defRPr>
            </a:pPr>
            <a:endParaRPr lang="en-US" dirty="0"/>
          </a:p>
          <a:p>
            <a:pPr marL="285750" indent="-285750" algn="r" rtl="1">
              <a:buFont typeface="Arial" panose="020B0604020202020204" pitchFamily="34" charset="0"/>
              <a:buChar char="•"/>
              <a:defRPr sz="1600">
                <a:solidFill>
                  <a:srgbClr val="000000"/>
                </a:solidFill>
              </a:defRPr>
            </a:pPr>
            <a:endParaRPr dirty="0"/>
          </a:p>
        </p:txBody>
      </p:sp>
      <p:sp>
        <p:nvSpPr>
          <p:cNvPr id="11" name="TextBox 10">
            <a:extLst>
              <a:ext uri="{FF2B5EF4-FFF2-40B4-BE49-F238E27FC236}">
                <a16:creationId xmlns:a16="http://schemas.microsoft.com/office/drawing/2014/main" id="{F3921A9B-E52D-A9AE-0AE9-B1F36FCA54F0}"/>
              </a:ext>
            </a:extLst>
          </p:cNvPr>
          <p:cNvSpPr txBox="1"/>
          <p:nvPr/>
        </p:nvSpPr>
        <p:spPr>
          <a:xfrm>
            <a:off x="97997" y="1500295"/>
            <a:ext cx="3583601" cy="2893100"/>
          </a:xfrm>
          <a:prstGeom prst="rect">
            <a:avLst/>
          </a:prstGeom>
          <a:noFill/>
        </p:spPr>
        <p:txBody>
          <a:bodyPr wrap="square">
            <a:spAutoFit/>
          </a:bodyPr>
          <a:lstStyle/>
          <a:p>
            <a:pPr algn="r" rtl="1">
              <a:defRPr sz="1600">
                <a:solidFill>
                  <a:srgbClr val="000000"/>
                </a:solidFill>
              </a:defRPr>
            </a:pPr>
            <a:r>
              <a:rPr lang="he-IL" b="1" dirty="0"/>
              <a:t>מחנה הספקנים – היכולות לא שם עדיין</a:t>
            </a:r>
          </a:p>
          <a:p>
            <a:pPr marL="285750" indent="-285750" algn="r" rtl="1">
              <a:buFont typeface="Arial" panose="020B0604020202020204" pitchFamily="34" charset="0"/>
              <a:buChar char="•"/>
              <a:defRPr sz="1600">
                <a:solidFill>
                  <a:srgbClr val="000000"/>
                </a:solidFill>
              </a:defRPr>
            </a:pPr>
            <a:r>
              <a:rPr lang="he-IL" b="1" dirty="0" err="1"/>
              <a:t>יאן</a:t>
            </a:r>
            <a:r>
              <a:rPr lang="he-IL" b="1" dirty="0"/>
              <a:t> לקון – </a:t>
            </a:r>
            <a:r>
              <a:rPr lang="he-IL" dirty="0"/>
              <a:t>ראש חטיבת המחקר של בינה מלאכותית במטא – תומך במדע פתוח נגד </a:t>
            </a:r>
            <a:r>
              <a:rPr lang="he-IL" dirty="0" err="1"/>
              <a:t>ההייפ</a:t>
            </a:r>
            <a:endParaRPr lang="he-IL" dirty="0"/>
          </a:p>
          <a:p>
            <a:pPr algn="r" rtl="1"/>
            <a:endParaRPr lang="en-US" b="1" dirty="0"/>
          </a:p>
          <a:p>
            <a:pPr algn="r" rtl="1"/>
            <a:endParaRPr lang="en-US" b="1" dirty="0"/>
          </a:p>
          <a:p>
            <a:pPr algn="r" rtl="1"/>
            <a:r>
              <a:rPr lang="he-IL" b="1" dirty="0"/>
              <a:t>מחנה הסכנה לקיום האנושי</a:t>
            </a:r>
            <a:endParaRPr b="1" dirty="0"/>
          </a:p>
          <a:p>
            <a:pPr marL="285750" indent="-285750" algn="r" rtl="1">
              <a:buFont typeface="Arial" panose="020B0604020202020204" pitchFamily="34" charset="0"/>
              <a:buChar char="•"/>
              <a:defRPr sz="1600">
                <a:solidFill>
                  <a:srgbClr val="000000"/>
                </a:solidFill>
              </a:defRPr>
            </a:pPr>
            <a:r>
              <a:rPr b="1" dirty="0" err="1"/>
              <a:t>איליה</a:t>
            </a:r>
            <a:r>
              <a:rPr b="1" dirty="0"/>
              <a:t> </a:t>
            </a:r>
            <a:r>
              <a:rPr b="1" dirty="0" err="1"/>
              <a:t>סוצקבר</a:t>
            </a:r>
            <a:r>
              <a:rPr dirty="0"/>
              <a:t> </a:t>
            </a:r>
            <a:r>
              <a:rPr lang="en-US" dirty="0"/>
              <a:t>–</a:t>
            </a:r>
            <a:r>
              <a:rPr lang="he-IL" dirty="0"/>
              <a:t> עזב את </a:t>
            </a:r>
            <a:r>
              <a:rPr lang="en-US" dirty="0" err="1"/>
              <a:t>openai</a:t>
            </a:r>
            <a:r>
              <a:rPr lang="he-IL" dirty="0"/>
              <a:t> בגלל מחלקות עם סם אלטמן הקים חברה ששמה </a:t>
            </a:r>
            <a:r>
              <a:rPr dirty="0" err="1"/>
              <a:t>בטיחות</a:t>
            </a:r>
            <a:r>
              <a:rPr dirty="0"/>
              <a:t> </a:t>
            </a:r>
            <a:r>
              <a:rPr dirty="0" err="1"/>
              <a:t>לפני</a:t>
            </a:r>
            <a:r>
              <a:rPr dirty="0"/>
              <a:t> </a:t>
            </a:r>
            <a:r>
              <a:rPr dirty="0" err="1"/>
              <a:t>רווח</a:t>
            </a:r>
            <a:r>
              <a:rPr lang="he-IL" dirty="0"/>
              <a:t>ים</a:t>
            </a:r>
          </a:p>
          <a:p>
            <a:pPr marL="285750" indent="-285750" algn="r" rtl="1">
              <a:buFont typeface="Arial" panose="020B0604020202020204" pitchFamily="34" charset="0"/>
              <a:buChar char="•"/>
              <a:defRPr sz="1600">
                <a:solidFill>
                  <a:srgbClr val="000000"/>
                </a:solidFill>
              </a:defRPr>
            </a:pPr>
            <a:endParaRPr lang="he-IL" dirty="0"/>
          </a:p>
        </p:txBody>
      </p:sp>
      <p:pic>
        <p:nvPicPr>
          <p:cNvPr id="14" name="Picture 13">
            <a:extLst>
              <a:ext uri="{FF2B5EF4-FFF2-40B4-BE49-F238E27FC236}">
                <a16:creationId xmlns:a16="http://schemas.microsoft.com/office/drawing/2014/main" id="{87051B04-3B9B-11B6-5305-2D7CCD0B4ABC}"/>
              </a:ext>
            </a:extLst>
          </p:cNvPr>
          <p:cNvPicPr>
            <a:picLocks noChangeAspect="1"/>
          </p:cNvPicPr>
          <p:nvPr/>
        </p:nvPicPr>
        <p:blipFill>
          <a:blip r:embed="rId3"/>
          <a:stretch>
            <a:fillRect/>
          </a:stretch>
        </p:blipFill>
        <p:spPr>
          <a:xfrm>
            <a:off x="676029" y="4338020"/>
            <a:ext cx="2192134" cy="2694889"/>
          </a:xfrm>
          <a:prstGeom prst="rect">
            <a:avLst/>
          </a:prstGeom>
        </p:spPr>
      </p:pic>
      <p:pic>
        <p:nvPicPr>
          <p:cNvPr id="2050" name="Picture 2" descr="Can U.S. and China Rebuild Trust on AI? - Xiao Qian - CHINA US Focus">
            <a:extLst>
              <a:ext uri="{FF2B5EF4-FFF2-40B4-BE49-F238E27FC236}">
                <a16:creationId xmlns:a16="http://schemas.microsoft.com/office/drawing/2014/main" id="{474B3BF0-67F5-4EC9-9EC4-7F2CEFF9A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55254" y="1436370"/>
            <a:ext cx="5119891" cy="2890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10B7356-5AFB-5118-E80C-79AF2243CD15}"/>
              </a:ext>
            </a:extLst>
          </p:cNvPr>
          <p:cNvPicPr>
            <a:picLocks noChangeAspect="1"/>
          </p:cNvPicPr>
          <p:nvPr/>
        </p:nvPicPr>
        <p:blipFill>
          <a:blip r:embed="rId5"/>
          <a:stretch>
            <a:fillRect/>
          </a:stretch>
        </p:blipFill>
        <p:spPr>
          <a:xfrm>
            <a:off x="9875145" y="4704140"/>
            <a:ext cx="2906923" cy="2089090"/>
          </a:xfrm>
          <a:prstGeom prst="rect">
            <a:avLst/>
          </a:prstGeom>
        </p:spPr>
      </p:pic>
      <p:pic>
        <p:nvPicPr>
          <p:cNvPr id="22" name="Picture 21">
            <a:extLst>
              <a:ext uri="{FF2B5EF4-FFF2-40B4-BE49-F238E27FC236}">
                <a16:creationId xmlns:a16="http://schemas.microsoft.com/office/drawing/2014/main" id="{693C8DE0-2048-16F6-366F-4ACF33EA0B35}"/>
              </a:ext>
            </a:extLst>
          </p:cNvPr>
          <p:cNvPicPr>
            <a:picLocks noChangeAspect="1"/>
          </p:cNvPicPr>
          <p:nvPr/>
        </p:nvPicPr>
        <p:blipFill>
          <a:blip r:embed="rId6"/>
          <a:stretch>
            <a:fillRect/>
          </a:stretch>
        </p:blipFill>
        <p:spPr>
          <a:xfrm>
            <a:off x="4028458" y="4659431"/>
            <a:ext cx="1881344" cy="1554805"/>
          </a:xfrm>
          <a:prstGeom prst="rect">
            <a:avLst/>
          </a:prstGeom>
        </p:spPr>
      </p:pic>
      <p:sp>
        <p:nvSpPr>
          <p:cNvPr id="23" name="TextBox 22">
            <a:extLst>
              <a:ext uri="{FF2B5EF4-FFF2-40B4-BE49-F238E27FC236}">
                <a16:creationId xmlns:a16="http://schemas.microsoft.com/office/drawing/2014/main" id="{58EC5394-D9FD-EFAB-7E3A-3F9B828BC4E1}"/>
              </a:ext>
            </a:extLst>
          </p:cNvPr>
          <p:cNvSpPr txBox="1"/>
          <p:nvPr/>
        </p:nvSpPr>
        <p:spPr>
          <a:xfrm>
            <a:off x="3617963" y="6368622"/>
            <a:ext cx="2779182" cy="338554"/>
          </a:xfrm>
          <a:prstGeom prst="rect">
            <a:avLst/>
          </a:prstGeom>
          <a:noFill/>
        </p:spPr>
        <p:txBody>
          <a:bodyPr wrap="square" rtlCol="0">
            <a:spAutoFit/>
          </a:bodyPr>
          <a:lstStyle/>
          <a:p>
            <a:r>
              <a:rPr lang="en-US" sz="1600" dirty="0"/>
              <a:t>Luckey Palmer, Anduril, 2025</a:t>
            </a:r>
          </a:p>
        </p:txBody>
      </p:sp>
      <p:pic>
        <p:nvPicPr>
          <p:cNvPr id="25" name="Picture 24">
            <a:extLst>
              <a:ext uri="{FF2B5EF4-FFF2-40B4-BE49-F238E27FC236}">
                <a16:creationId xmlns:a16="http://schemas.microsoft.com/office/drawing/2014/main" id="{E3B90DB7-D181-9202-7C33-7BF3AE2AAE18}"/>
              </a:ext>
            </a:extLst>
          </p:cNvPr>
          <p:cNvPicPr>
            <a:picLocks noChangeAspect="1"/>
          </p:cNvPicPr>
          <p:nvPr/>
        </p:nvPicPr>
        <p:blipFill>
          <a:blip r:embed="rId7"/>
          <a:stretch>
            <a:fillRect/>
          </a:stretch>
        </p:blipFill>
        <p:spPr>
          <a:xfrm>
            <a:off x="6884488" y="4520181"/>
            <a:ext cx="1836112" cy="2705483"/>
          </a:xfrm>
          <a:prstGeom prst="rect">
            <a:avLst/>
          </a:prstGeom>
        </p:spPr>
      </p:pic>
    </p:spTree>
    <p:extLst>
      <p:ext uri="{BB962C8B-B14F-4D97-AF65-F5344CB8AC3E}">
        <p14:creationId xmlns:p14="http://schemas.microsoft.com/office/powerpoint/2010/main" val="302958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E1CFC-92EC-1266-C9F9-2FD2047492F1}"/>
              </a:ext>
            </a:extLst>
          </p:cNvPr>
          <p:cNvSpPr>
            <a:spLocks noGrp="1"/>
          </p:cNvSpPr>
          <p:nvPr>
            <p:ph type="body" sz="quarter" idx="12"/>
          </p:nvPr>
        </p:nvSpPr>
        <p:spPr/>
        <p:txBody>
          <a:bodyPr/>
          <a:lstStyle/>
          <a:p>
            <a:r>
              <a:rPr lang="he-IL" dirty="0"/>
              <a:t>מפת רגולציה עולמית</a:t>
            </a:r>
          </a:p>
        </p:txBody>
      </p:sp>
      <p:sp>
        <p:nvSpPr>
          <p:cNvPr id="3" name="Text Placeholder 2">
            <a:extLst>
              <a:ext uri="{FF2B5EF4-FFF2-40B4-BE49-F238E27FC236}">
                <a16:creationId xmlns:a16="http://schemas.microsoft.com/office/drawing/2014/main" id="{1960023D-3A1B-7D55-2F9A-59037F87F717}"/>
              </a:ext>
            </a:extLst>
          </p:cNvPr>
          <p:cNvSpPr>
            <a:spLocks noGrp="1"/>
          </p:cNvSpPr>
          <p:nvPr>
            <p:ph type="body" sz="quarter" idx="13"/>
          </p:nvPr>
        </p:nvSpPr>
        <p:spPr>
          <a:xfrm>
            <a:off x="559891" y="1565910"/>
            <a:ext cx="12728092" cy="3663221"/>
          </a:xfrm>
        </p:spPr>
        <p:txBody>
          <a:bodyPr/>
          <a:lstStyle/>
          <a:p>
            <a:endParaRPr lang="en-US" dirty="0"/>
          </a:p>
        </p:txBody>
      </p:sp>
      <p:sp>
        <p:nvSpPr>
          <p:cNvPr id="4" name="Text Placeholder 3">
            <a:extLst>
              <a:ext uri="{FF2B5EF4-FFF2-40B4-BE49-F238E27FC236}">
                <a16:creationId xmlns:a16="http://schemas.microsoft.com/office/drawing/2014/main" id="{E043A91D-268E-ADAA-F77B-635674FA4AD7}"/>
              </a:ext>
            </a:extLst>
          </p:cNvPr>
          <p:cNvSpPr>
            <a:spLocks noGrp="1"/>
          </p:cNvSpPr>
          <p:nvPr>
            <p:ph type="body" sz="quarter" idx="14"/>
          </p:nvPr>
        </p:nvSpPr>
        <p:spPr/>
        <p:txBody>
          <a:bodyPr/>
          <a:lstStyle/>
          <a:p>
            <a:r>
              <a:rPr lang="he-IL" sz="2800" b="1" dirty="0"/>
              <a:t>פרגמנטציה עולמית – אמנות</a:t>
            </a:r>
            <a:r>
              <a:rPr lang="en-US" sz="2800" b="1" dirty="0"/>
              <a:t>,</a:t>
            </a:r>
            <a:r>
              <a:rPr lang="he-IL" sz="2800" b="1" dirty="0"/>
              <a:t> ארגונים בין לאומיים</a:t>
            </a:r>
            <a:endParaRPr lang="en-US" sz="2800" b="1" dirty="0"/>
          </a:p>
        </p:txBody>
      </p:sp>
      <p:sp>
        <p:nvSpPr>
          <p:cNvPr id="11" name="TextBox 10">
            <a:extLst>
              <a:ext uri="{FF2B5EF4-FFF2-40B4-BE49-F238E27FC236}">
                <a16:creationId xmlns:a16="http://schemas.microsoft.com/office/drawing/2014/main" id="{0BDE83E9-35E9-020C-3FAE-834E6E850123}"/>
              </a:ext>
            </a:extLst>
          </p:cNvPr>
          <p:cNvSpPr txBox="1"/>
          <p:nvPr/>
        </p:nvSpPr>
        <p:spPr>
          <a:xfrm>
            <a:off x="6502378" y="5242362"/>
            <a:ext cx="6480298" cy="584775"/>
          </a:xfrm>
          <a:prstGeom prst="rect">
            <a:avLst/>
          </a:prstGeom>
          <a:noFill/>
        </p:spPr>
        <p:txBody>
          <a:bodyPr wrap="square" rtlCol="0">
            <a:spAutoFit/>
          </a:bodyPr>
          <a:lstStyle/>
          <a:p>
            <a:pPr algn="r" rtl="1"/>
            <a:r>
              <a:rPr lang="he-IL" sz="1600" dirty="0"/>
              <a:t>מתוך מצגת של יוסף גדליהו</a:t>
            </a:r>
            <a:r>
              <a:rPr lang="en-US" sz="1600" dirty="0"/>
              <a:t>,</a:t>
            </a:r>
            <a:r>
              <a:rPr lang="he-IL" sz="1600" dirty="0"/>
              <a:t> ראש תחום רגולציה של בינה מלאכותית ברשות החדשנות</a:t>
            </a:r>
            <a:r>
              <a:rPr lang="en-US" sz="1600" dirty="0"/>
              <a:t>,</a:t>
            </a:r>
            <a:r>
              <a:rPr lang="he-IL" sz="1600" dirty="0"/>
              <a:t> נובמבר 25</a:t>
            </a:r>
            <a:r>
              <a:rPr lang="en-US" sz="1600" dirty="0"/>
              <a:t>'</a:t>
            </a:r>
            <a:r>
              <a:rPr lang="he-IL" sz="1600" dirty="0"/>
              <a:t> </a:t>
            </a:r>
            <a:endParaRPr lang="en-US" sz="1600" dirty="0"/>
          </a:p>
        </p:txBody>
      </p:sp>
      <p:pic>
        <p:nvPicPr>
          <p:cNvPr id="14" name="Picture 13">
            <a:extLst>
              <a:ext uri="{FF2B5EF4-FFF2-40B4-BE49-F238E27FC236}">
                <a16:creationId xmlns:a16="http://schemas.microsoft.com/office/drawing/2014/main" id="{BF1D5058-132C-2C7F-EA8C-9EF28F51DDE8}"/>
              </a:ext>
            </a:extLst>
          </p:cNvPr>
          <p:cNvPicPr>
            <a:picLocks noChangeAspect="1"/>
          </p:cNvPicPr>
          <p:nvPr/>
        </p:nvPicPr>
        <p:blipFill>
          <a:blip r:embed="rId3"/>
          <a:stretch>
            <a:fillRect/>
          </a:stretch>
        </p:blipFill>
        <p:spPr>
          <a:xfrm>
            <a:off x="542746" y="1831852"/>
            <a:ext cx="6289242" cy="3397279"/>
          </a:xfrm>
          <a:prstGeom prst="rect">
            <a:avLst/>
          </a:prstGeom>
        </p:spPr>
      </p:pic>
      <p:sp>
        <p:nvSpPr>
          <p:cNvPr id="16" name="TextBox 15">
            <a:extLst>
              <a:ext uri="{FF2B5EF4-FFF2-40B4-BE49-F238E27FC236}">
                <a16:creationId xmlns:a16="http://schemas.microsoft.com/office/drawing/2014/main" id="{772096D1-AA7F-375F-A412-2E7D0694F149}"/>
              </a:ext>
            </a:extLst>
          </p:cNvPr>
          <p:cNvSpPr txBox="1"/>
          <p:nvPr/>
        </p:nvSpPr>
        <p:spPr>
          <a:xfrm>
            <a:off x="1647724" y="5310407"/>
            <a:ext cx="5082141" cy="369332"/>
          </a:xfrm>
          <a:prstGeom prst="rect">
            <a:avLst/>
          </a:prstGeom>
          <a:noFill/>
        </p:spPr>
        <p:txBody>
          <a:bodyPr wrap="square" rtlCol="0">
            <a:spAutoFit/>
          </a:bodyPr>
          <a:lstStyle/>
          <a:p>
            <a:pPr rtl="1"/>
            <a:r>
              <a:rPr lang="en-US" dirty="0"/>
              <a:t>Fairly.ai, 19.11.2025</a:t>
            </a:r>
          </a:p>
        </p:txBody>
      </p:sp>
      <p:pic>
        <p:nvPicPr>
          <p:cNvPr id="18" name="Picture 17" descr="A screenshot of a computer&#10;&#10;AI-generated content may be incorrect.">
            <a:extLst>
              <a:ext uri="{FF2B5EF4-FFF2-40B4-BE49-F238E27FC236}">
                <a16:creationId xmlns:a16="http://schemas.microsoft.com/office/drawing/2014/main" id="{49CB49D1-A92E-108C-A014-CBF66FA77C7F}"/>
              </a:ext>
            </a:extLst>
          </p:cNvPr>
          <p:cNvPicPr>
            <a:picLocks noChangeAspect="1"/>
          </p:cNvPicPr>
          <p:nvPr/>
        </p:nvPicPr>
        <p:blipFill>
          <a:blip r:embed="rId4"/>
          <a:stretch>
            <a:fillRect/>
          </a:stretch>
        </p:blipFill>
        <p:spPr>
          <a:xfrm>
            <a:off x="7166634" y="1739761"/>
            <a:ext cx="6560616" cy="3397280"/>
          </a:xfrm>
          <a:prstGeom prst="rect">
            <a:avLst/>
          </a:prstGeom>
        </p:spPr>
      </p:pic>
    </p:spTree>
    <p:extLst>
      <p:ext uri="{BB962C8B-B14F-4D97-AF65-F5344CB8AC3E}">
        <p14:creationId xmlns:p14="http://schemas.microsoft.com/office/powerpoint/2010/main" val="279834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2090</Words>
  <Application>Microsoft Office PowerPoint</Application>
  <PresentationFormat>Custom</PresentationFormat>
  <Paragraphs>189</Paragraphs>
  <Slides>12</Slides>
  <Notes>12</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Heebo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2025-11-20T13:02:53Z</dcterms:created>
  <dcterms:modified xsi:type="dcterms:W3CDTF">2025-11-23T11:05:49Z</dcterms:modified>
</cp:coreProperties>
</file>